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PT Sans Narrow" charset="0"/>
      <p:regular r:id="rId42"/>
      <p:bold r:id="rId43"/>
    </p:embeddedFont>
    <p:embeddedFont>
      <p:font typeface="Open Sans" charset="0"/>
      <p:regular r:id="rId44"/>
      <p:bold r:id="rId45"/>
      <p:italic r:id="rId46"/>
      <p:boldItalic r:id="rId47"/>
    </p:embeddedFont>
    <p:embeddedFont>
      <p:font typeface="Lato"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44" y="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4187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en.wikipedia.org/wiki/Digital_object_identifier" TargetMode="External"/><Relationship Id="rId3" Type="http://schemas.openxmlformats.org/officeDocument/2006/relationships/hyperlink" Target="https://en.wikipedia.org/wiki/Open-access_repository" TargetMode="External"/><Relationship Id="rId7" Type="http://schemas.openxmlformats.org/officeDocument/2006/relationships/hyperlink" Target="https://en.wikipedia.org/wiki/Zenodo#cite_note-suberhow-2"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Zenodo#cite_note-suber-1" TargetMode="External"/><Relationship Id="rId5" Type="http://schemas.openxmlformats.org/officeDocument/2006/relationships/hyperlink" Target="https://en.wikipedia.org/wiki/CERN" TargetMode="External"/><Relationship Id="rId4" Type="http://schemas.openxmlformats.org/officeDocument/2006/relationships/hyperlink" Target="https://en.wikipedia.org/wiki/OpenAIR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How do we add logos?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Talk about the benefits of Open Science to the Researcher and to Scientific Community</a:t>
            </a:r>
            <a:endParaRPr/>
          </a:p>
          <a:p>
            <a:pPr marL="0" lvl="0" indent="0" algn="l" rtl="0">
              <a:lnSpc>
                <a:spcPct val="100000"/>
              </a:lnSpc>
              <a:spcBef>
                <a:spcPts val="0"/>
              </a:spcBef>
              <a:spcAft>
                <a:spcPts val="0"/>
              </a:spcAft>
              <a:buSzPts val="1100"/>
              <a:buNone/>
            </a:pPr>
            <a:r>
              <a:rPr lang="en"/>
              <a:t>Fosters innovation which produces new products and services, a results of faster re-use of data and research results</a:t>
            </a:r>
            <a:endParaRPr/>
          </a:p>
          <a:p>
            <a:pPr marL="0" lvl="0" indent="0" algn="l" rtl="0">
              <a:lnSpc>
                <a:spcPct val="100000"/>
              </a:lnSpc>
              <a:spcBef>
                <a:spcPts val="0"/>
              </a:spcBef>
              <a:spcAft>
                <a:spcPts val="0"/>
              </a:spcAft>
              <a:buSzPts val="1100"/>
              <a:buNone/>
            </a:pPr>
            <a:r>
              <a:rPr lang="en"/>
              <a:t>Improves productivity and research output due to reduced duplication, and cost of reuse and transfer of data and more research from the same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Open science is vast, we will only cover areas relevant to our setting.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Open data means more hands at work, more brain power and faster innovations</a:t>
            </a:r>
            <a:endParaRPr/>
          </a:p>
          <a:p>
            <a:pPr marL="457200" lvl="0" indent="-298450" algn="l" rtl="0">
              <a:lnSpc>
                <a:spcPct val="100000"/>
              </a:lnSpc>
              <a:spcBef>
                <a:spcPts val="0"/>
              </a:spcBef>
              <a:spcAft>
                <a:spcPts val="0"/>
              </a:spcAft>
              <a:buSzPts val="1100"/>
              <a:buAutoNum type="arabicPeriod"/>
            </a:pPr>
            <a:r>
              <a:rPr lang="en"/>
              <a:t>Open data creates a culture of transparency and reproducibility</a:t>
            </a:r>
            <a:endParaRPr/>
          </a:p>
          <a:p>
            <a:pPr marL="0" lvl="0" indent="0" algn="l" rtl="0">
              <a:lnSpc>
                <a:spcPct val="100000"/>
              </a:lnSpc>
              <a:spcBef>
                <a:spcPts val="0"/>
              </a:spcBef>
              <a:spcAft>
                <a:spcPts val="0"/>
              </a:spcAft>
              <a:buSzPts val="1100"/>
              <a:buNone/>
            </a:pPr>
            <a:r>
              <a:rPr lang="en"/>
              <a:t>Adhering to FAIR principles make the above possible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is a hot topic. Some consider Paywalls and Impact factor to be bad for science. What is our opinion? Should we care about impact factor? What other metrics can be used to measure research output? If the research has been publicly funded, why should the public still need to pay to access?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publishing in high Impact factor Journals  target or doing great science?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paper, rightly defines open science but fails to be open...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the cost of open access an impediment to open science, especially for researchers in developing countries?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this is where we begin…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When you cannot publish open access, you can make your publication accessible as a preprint or postprint...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means, that even with closed access publishing, you can still find ways of making the scholarship easily accessible -- via open source.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We may not learn much on this, it is something good to explore. </a:t>
            </a:r>
            <a:endParaRPr sz="180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Gitlab and Bitbucket</a:t>
            </a:r>
            <a:endParaRPr sz="1800">
              <a:solidFill>
                <a:schemeClr val="dk2"/>
              </a:solidFill>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We’ll learn on this in our upcoming lectures, which will mostly be hands-on.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Wikipedia: </a:t>
            </a:r>
            <a:r>
              <a:rPr lang="en" sz="1050" b="1">
                <a:solidFill>
                  <a:srgbClr val="222222"/>
                </a:solidFill>
              </a:rPr>
              <a:t>Zenodo</a:t>
            </a:r>
            <a:r>
              <a:rPr lang="en" sz="1050">
                <a:solidFill>
                  <a:srgbClr val="222222"/>
                </a:solidFill>
              </a:rPr>
              <a:t> is a general-purpose </a:t>
            </a:r>
            <a:r>
              <a:rPr lang="en" sz="1050" u="sng">
                <a:solidFill>
                  <a:srgbClr val="0B0080"/>
                </a:solidFill>
                <a:hlinkClick r:id="rId3"/>
              </a:rPr>
              <a:t>open-access repository</a:t>
            </a:r>
            <a:r>
              <a:rPr lang="en" sz="1050">
                <a:solidFill>
                  <a:srgbClr val="222222"/>
                </a:solidFill>
              </a:rPr>
              <a:t> developed under the European </a:t>
            </a:r>
            <a:r>
              <a:rPr lang="en" sz="1050" u="sng">
                <a:solidFill>
                  <a:srgbClr val="0B0080"/>
                </a:solidFill>
                <a:hlinkClick r:id="rId4"/>
              </a:rPr>
              <a:t>OpenAIRE</a:t>
            </a:r>
            <a:r>
              <a:rPr lang="en" sz="1050">
                <a:solidFill>
                  <a:srgbClr val="222222"/>
                </a:solidFill>
              </a:rPr>
              <a:t> program and operated by </a:t>
            </a:r>
            <a:r>
              <a:rPr lang="en" sz="1050" u="sng">
                <a:solidFill>
                  <a:srgbClr val="0B0080"/>
                </a:solidFill>
                <a:hlinkClick r:id="rId5"/>
              </a:rPr>
              <a:t>CERN</a:t>
            </a:r>
            <a:r>
              <a:rPr lang="en" sz="1050">
                <a:solidFill>
                  <a:srgbClr val="222222"/>
                </a:solidFill>
              </a:rPr>
              <a:t>.</a:t>
            </a:r>
            <a:r>
              <a:rPr lang="en" sz="1400" u="sng" baseline="30000">
                <a:solidFill>
                  <a:srgbClr val="0B0080"/>
                </a:solidFill>
                <a:hlinkClick r:id="rId6"/>
              </a:rPr>
              <a:t>[1]</a:t>
            </a:r>
            <a:r>
              <a:rPr lang="en" sz="1400" u="sng" baseline="30000">
                <a:solidFill>
                  <a:srgbClr val="0B0080"/>
                </a:solidFill>
                <a:hlinkClick r:id="rId7"/>
              </a:rPr>
              <a:t>[2]</a:t>
            </a:r>
            <a:r>
              <a:rPr lang="en" sz="1050">
                <a:solidFill>
                  <a:srgbClr val="222222"/>
                </a:solidFill>
              </a:rPr>
              <a:t> It allows researchers to deposit data sets, research software, reports, and any other research related digital artifacts. For each submission, a persistent </a:t>
            </a:r>
            <a:r>
              <a:rPr lang="en" sz="1050" u="sng">
                <a:solidFill>
                  <a:srgbClr val="0B0080"/>
                </a:solidFill>
                <a:hlinkClick r:id="rId8"/>
              </a:rPr>
              <a:t>digital object identifier</a:t>
            </a:r>
            <a:r>
              <a:rPr lang="en" sz="1050">
                <a:solidFill>
                  <a:srgbClr val="222222"/>
                </a:solidFill>
              </a:rPr>
              <a:t> (DOI) is minted, which makes the stored items easily citeable.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 the end, this is our desire.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Science [Definition] : the intellectual and practical activity encompassing the systematic study of the structure and behaviour of the physical and natural world through observation and experiment.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968e2e03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968e2e03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Potential collaborators can see our work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cxnSp>
        <p:nvCxnSpPr>
          <p:cNvPr id="13" name="Google Shape;13;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4" name="Google Shape;14;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5" name="Google Shape;15;p2"/>
          <p:cNvGrpSpPr/>
          <p:nvPr/>
        </p:nvGrpSpPr>
        <p:grpSpPr>
          <a:xfrm>
            <a:off x="1004144" y="1022025"/>
            <a:ext cx="7136669" cy="152400"/>
            <a:chOff x="1346429" y="1011300"/>
            <a:chExt cx="6452100" cy="152400"/>
          </a:xfrm>
        </p:grpSpPr>
        <p:cxnSp>
          <p:nvCxnSpPr>
            <p:cNvPr id="16" name="Google Shape;16;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8" name="Google Shape;18;p2"/>
          <p:cNvGrpSpPr/>
          <p:nvPr/>
        </p:nvGrpSpPr>
        <p:grpSpPr>
          <a:xfrm>
            <a:off x="1004151" y="3969100"/>
            <a:ext cx="7136669" cy="152400"/>
            <a:chOff x="1346435" y="3969088"/>
            <a:chExt cx="6452100" cy="152400"/>
          </a:xfrm>
        </p:grpSpPr>
        <p:cxnSp>
          <p:nvCxnSpPr>
            <p:cNvPr id="19" name="Google Shape;19;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20" name="Google Shape;20;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21" name="Google Shape;21;p2"/>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Clr>
                <a:srgbClr val="674EA7"/>
              </a:buClr>
              <a:buSzPts val="5400"/>
              <a:buNone/>
              <a:defRPr sz="5400">
                <a:solidFill>
                  <a:srgbClr val="674EA7"/>
                </a:solidFill>
              </a:defRPr>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22" name="Google Shape;22;p2"/>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3" name="Google Shape;2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9" name="Google Shape;5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sp>
        <p:nvSpPr>
          <p:cNvPr id="61" name="Google Shape;61;p12"/>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2"/>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63" name="Google Shape;63;p12"/>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4" name="Google Shape;6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3"/>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rgbClr val="674EA7"/>
              </a:buClr>
              <a:buSzPts val="3600"/>
              <a:buNone/>
              <a:defRPr>
                <a:solidFill>
                  <a:srgbClr val="674EA7"/>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7" name="Google Shape;27;p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 name="Google Shape;2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674EA7"/>
              </a:buClr>
              <a:buSzPts val="3600"/>
              <a:buNone/>
              <a:defRPr>
                <a:solidFill>
                  <a:srgbClr val="674EA7"/>
                </a:solidFill>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32" name="Google Shape;32;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FFFFF"/>
        </a:soli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674EA7"/>
              </a:buClr>
              <a:buSzPts val="5400"/>
              <a:buNone/>
              <a:defRPr sz="5400" b="0">
                <a:solidFill>
                  <a:srgbClr val="674EA7"/>
                </a:solidFill>
              </a:defRPr>
            </a:lvl1pPr>
            <a:lvl2pPr lvl="1" algn="l">
              <a:lnSpc>
                <a:spcPct val="100000"/>
              </a:lnSpc>
              <a:spcBef>
                <a:spcPts val="0"/>
              </a:spcBef>
              <a:spcAft>
                <a:spcPts val="0"/>
              </a:spcAft>
              <a:buClr>
                <a:schemeClr val="dk2"/>
              </a:buClr>
              <a:buSzPts val="5400"/>
              <a:buNone/>
              <a:defRPr sz="5400" b="0">
                <a:solidFill>
                  <a:schemeClr val="dk2"/>
                </a:solidFill>
              </a:defRPr>
            </a:lvl2pPr>
            <a:lvl3pPr lvl="2" algn="l">
              <a:lnSpc>
                <a:spcPct val="100000"/>
              </a:lnSpc>
              <a:spcBef>
                <a:spcPts val="0"/>
              </a:spcBef>
              <a:spcAft>
                <a:spcPts val="0"/>
              </a:spcAft>
              <a:buClr>
                <a:schemeClr val="dk2"/>
              </a:buClr>
              <a:buSzPts val="5400"/>
              <a:buNone/>
              <a:defRPr sz="5400" b="0">
                <a:solidFill>
                  <a:schemeClr val="dk2"/>
                </a:solidFill>
              </a:defRPr>
            </a:lvl3pPr>
            <a:lvl4pPr lvl="3" algn="l">
              <a:lnSpc>
                <a:spcPct val="100000"/>
              </a:lnSpc>
              <a:spcBef>
                <a:spcPts val="0"/>
              </a:spcBef>
              <a:spcAft>
                <a:spcPts val="0"/>
              </a:spcAft>
              <a:buClr>
                <a:schemeClr val="dk2"/>
              </a:buClr>
              <a:buSzPts val="5400"/>
              <a:buNone/>
              <a:defRPr sz="5400" b="0">
                <a:solidFill>
                  <a:schemeClr val="dk2"/>
                </a:solidFill>
              </a:defRPr>
            </a:lvl4pPr>
            <a:lvl5pPr lvl="4" algn="l">
              <a:lnSpc>
                <a:spcPct val="100000"/>
              </a:lnSpc>
              <a:spcBef>
                <a:spcPts val="0"/>
              </a:spcBef>
              <a:spcAft>
                <a:spcPts val="0"/>
              </a:spcAft>
              <a:buClr>
                <a:schemeClr val="dk2"/>
              </a:buClr>
              <a:buSzPts val="5400"/>
              <a:buNone/>
              <a:defRPr sz="5400" b="0">
                <a:solidFill>
                  <a:schemeClr val="dk2"/>
                </a:solidFill>
              </a:defRPr>
            </a:lvl5pPr>
            <a:lvl6pPr lvl="5" algn="l">
              <a:lnSpc>
                <a:spcPct val="100000"/>
              </a:lnSpc>
              <a:spcBef>
                <a:spcPts val="0"/>
              </a:spcBef>
              <a:spcAft>
                <a:spcPts val="0"/>
              </a:spcAft>
              <a:buClr>
                <a:schemeClr val="dk2"/>
              </a:buClr>
              <a:buSzPts val="5400"/>
              <a:buNone/>
              <a:defRPr sz="5400" b="0">
                <a:solidFill>
                  <a:schemeClr val="dk2"/>
                </a:solidFill>
              </a:defRPr>
            </a:lvl6pPr>
            <a:lvl7pPr lvl="6" algn="l">
              <a:lnSpc>
                <a:spcPct val="100000"/>
              </a:lnSpc>
              <a:spcBef>
                <a:spcPts val="0"/>
              </a:spcBef>
              <a:spcAft>
                <a:spcPts val="0"/>
              </a:spcAft>
              <a:buClr>
                <a:schemeClr val="dk2"/>
              </a:buClr>
              <a:buSzPts val="5400"/>
              <a:buNone/>
              <a:defRPr sz="5400" b="0">
                <a:solidFill>
                  <a:schemeClr val="dk2"/>
                </a:solidFill>
              </a:defRPr>
            </a:lvl7pPr>
            <a:lvl8pPr lvl="7" algn="l">
              <a:lnSpc>
                <a:spcPct val="100000"/>
              </a:lnSpc>
              <a:spcBef>
                <a:spcPts val="0"/>
              </a:spcBef>
              <a:spcAft>
                <a:spcPts val="0"/>
              </a:spcAft>
              <a:buClr>
                <a:schemeClr val="dk2"/>
              </a:buClr>
              <a:buSzPts val="5400"/>
              <a:buNone/>
              <a:defRPr sz="5400" b="0">
                <a:solidFill>
                  <a:schemeClr val="dk2"/>
                </a:solidFill>
              </a:defRPr>
            </a:lvl8pPr>
            <a:lvl9pPr lvl="8" algn="l">
              <a:lnSpc>
                <a:spcPct val="100000"/>
              </a:lnSpc>
              <a:spcBef>
                <a:spcPts val="0"/>
              </a:spcBef>
              <a:spcAft>
                <a:spcPts val="0"/>
              </a:spcAft>
              <a:buClr>
                <a:schemeClr val="dk2"/>
              </a:buClr>
              <a:buSzPts val="5400"/>
              <a:buNone/>
              <a:defRPr sz="5400" b="0">
                <a:solidFill>
                  <a:schemeClr val="dk2"/>
                </a:solidFill>
              </a:defRPr>
            </a:lvl9pPr>
          </a:lstStyle>
          <a:p>
            <a:endParaRPr/>
          </a:p>
        </p:txBody>
      </p:sp>
      <p:sp>
        <p:nvSpPr>
          <p:cNvPr id="35" name="Google Shape;3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40" name="Google Shape;40;p7"/>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1" name="Google Shape;41;p7"/>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2" name="Google Shape;4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45" name="Google Shape;4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9" name="Google Shape;4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10"/>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 name="Google Shape;52;p1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3" name="Google Shape;53;p10"/>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4" name="Google Shape;54;p10"/>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5" name="Google Shape;55;p1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56" name="Google Shape;5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3">
            <a:alphaModFix/>
          </a:blip>
          <a:srcRect/>
          <a:stretch/>
        </p:blipFill>
        <p:spPr>
          <a:xfrm>
            <a:off x="76200" y="4735688"/>
            <a:ext cx="940926" cy="331675"/>
          </a:xfrm>
          <a:prstGeom prst="rect">
            <a:avLst/>
          </a:prstGeom>
          <a:noFill/>
          <a:ln>
            <a:noFill/>
          </a:ln>
        </p:spPr>
      </p:pic>
      <p:sp>
        <p:nvSpPr>
          <p:cNvPr id="10" name="Google Shape;10;p1"/>
          <p:cNvSpPr txBox="1"/>
          <p:nvPr/>
        </p:nvSpPr>
        <p:spPr>
          <a:xfrm>
            <a:off x="6435400" y="4735625"/>
            <a:ext cx="2297700" cy="33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C78D8"/>
                </a:solidFill>
                <a:latin typeface="Arial"/>
                <a:ea typeface="Arial"/>
                <a:cs typeface="Arial"/>
                <a:sym typeface="Arial"/>
              </a:rPr>
              <a:t> @Calkibet</a:t>
            </a:r>
            <a:endParaRPr sz="1200" b="0" i="0" u="none" strike="noStrike" cap="none">
              <a:solidFill>
                <a:srgbClr val="3C78D8"/>
              </a:solidFill>
              <a:latin typeface="Arial"/>
              <a:ea typeface="Arial"/>
              <a:cs typeface="Arial"/>
              <a:sym typeface="Arial"/>
            </a:endParaRPr>
          </a:p>
        </p:txBody>
      </p:sp>
      <p:pic>
        <p:nvPicPr>
          <p:cNvPr id="11" name="Google Shape;11;p1"/>
          <p:cNvPicPr preferRelativeResize="0"/>
          <p:nvPr/>
        </p:nvPicPr>
        <p:blipFill rotWithShape="1">
          <a:blip r:embed="rId14">
            <a:alphaModFix/>
          </a:blip>
          <a:srcRect t="15695" r="10578" b="15337"/>
          <a:stretch/>
        </p:blipFill>
        <p:spPr>
          <a:xfrm>
            <a:off x="6159625" y="4842013"/>
            <a:ext cx="351975" cy="2714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ithub.com/BioinfoNet/LowCostOpenAcces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f1000research.com/articles/4-1429/v2"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zenodo.org/record/46440#.WweEXe6FOM8" TargetMode="External"/><Relationship Id="rId5" Type="http://schemas.openxmlformats.org/officeDocument/2006/relationships/hyperlink" Target="https://www.biorxiv.org/content/early/2016/11/14/065615" TargetMode="External"/><Relationship Id="rId4" Type="http://schemas.openxmlformats.org/officeDocument/2006/relationships/hyperlink" Target="https://github.com/kipkurui/MARS_Evaluation/blob/master/MARS_Evaluation/Complete_Analysis-MARS_Evaluation.ipynb"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open-science-training-handbook.gitbooks.io/book/content/"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elifesciences.org/articles/16800#abstract" TargetMode="External"/><Relationship Id="rId4" Type="http://schemas.openxmlformats.org/officeDocument/2006/relationships/hyperlink" Target="http://openscience.org/what-exactly-is-open-scienc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osteropenscience.eu/foster-taxonomy/open-science-defini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www.fosteropenscience.eu/content/what-open-science-introducti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ec.europa.eu/research/openscience/pdf/os_skills_wgreport_final.pdf#view=fit&amp;pagemode=no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400"/>
              <a:buNone/>
            </a:pPr>
            <a:r>
              <a:rPr lang="en"/>
              <a:t>Open Science in Bioinformatics</a:t>
            </a:r>
            <a:endParaRPr/>
          </a:p>
        </p:txBody>
      </p:sp>
      <p:sp>
        <p:nvSpPr>
          <p:cNvPr id="70" name="Google Shape;70;p13"/>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Caleb Kibet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2582" r="14381"/>
          <a:stretch/>
        </p:blipFill>
        <p:spPr>
          <a:xfrm>
            <a:off x="495313" y="801201"/>
            <a:ext cx="8153375" cy="3230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1402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Open Science is good for the researcher...</a:t>
            </a:r>
            <a:endParaRPr/>
          </a:p>
        </p:txBody>
      </p:sp>
      <p:sp>
        <p:nvSpPr>
          <p:cNvPr id="124" name="Google Shape;124;p23"/>
          <p:cNvSpPr txBox="1">
            <a:spLocks noGrp="1"/>
          </p:cNvSpPr>
          <p:nvPr>
            <p:ph type="body" idx="1"/>
          </p:nvPr>
        </p:nvSpPr>
        <p:spPr>
          <a:xfrm>
            <a:off x="262250" y="898225"/>
            <a:ext cx="8520600" cy="34164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AutoNum type="arabicPeriod"/>
            </a:pPr>
            <a:r>
              <a:rPr lang="en" sz="1600" b="1"/>
              <a:t>Increased quality of research </a:t>
            </a:r>
            <a:r>
              <a:rPr lang="en" sz="1600"/>
              <a:t>from reduced errors and fraud due to wider scrutiny and evaluation brought about by transparency</a:t>
            </a:r>
            <a:endParaRPr sz="1600"/>
          </a:p>
          <a:p>
            <a:pPr marL="457200" lvl="0" indent="-330200" algn="l" rtl="0">
              <a:lnSpc>
                <a:spcPct val="200000"/>
              </a:lnSpc>
              <a:spcBef>
                <a:spcPts val="0"/>
              </a:spcBef>
              <a:spcAft>
                <a:spcPts val="0"/>
              </a:spcAft>
              <a:buSzPts val="1600"/>
              <a:buAutoNum type="arabicPeriod"/>
            </a:pPr>
            <a:r>
              <a:rPr lang="en" sz="1600" b="1"/>
              <a:t>Increased opportunities</a:t>
            </a:r>
            <a:r>
              <a:rPr lang="en" sz="1600"/>
              <a:t> for both local and global participation in research</a:t>
            </a:r>
            <a:endParaRPr sz="1600"/>
          </a:p>
          <a:p>
            <a:pPr marL="457200" lvl="0" indent="-330200" algn="l" rtl="0">
              <a:lnSpc>
                <a:spcPct val="200000"/>
              </a:lnSpc>
              <a:spcBef>
                <a:spcPts val="0"/>
              </a:spcBef>
              <a:spcAft>
                <a:spcPts val="0"/>
              </a:spcAft>
              <a:buSzPts val="1600"/>
              <a:buAutoNum type="arabicPeriod"/>
            </a:pPr>
            <a:r>
              <a:rPr lang="en" sz="1600" b="1"/>
              <a:t>Faster transfer of knowledge</a:t>
            </a:r>
            <a:r>
              <a:rPr lang="en" sz="1600"/>
              <a:t> required to solve problems</a:t>
            </a:r>
            <a:endParaRPr sz="1600"/>
          </a:p>
          <a:p>
            <a:pPr marL="457200" lvl="0" indent="-330200" algn="l" rtl="0">
              <a:lnSpc>
                <a:spcPct val="200000"/>
              </a:lnSpc>
              <a:spcBef>
                <a:spcPts val="0"/>
              </a:spcBef>
              <a:spcAft>
                <a:spcPts val="0"/>
              </a:spcAft>
              <a:buSzPts val="1600"/>
              <a:buAutoNum type="arabicPeriod"/>
            </a:pPr>
            <a:r>
              <a:rPr lang="en" sz="1600" b="1"/>
              <a:t>Fosters innovation </a:t>
            </a:r>
            <a:r>
              <a:rPr lang="en" sz="1600"/>
              <a:t>which produces new products and services</a:t>
            </a:r>
            <a:endParaRPr sz="1600"/>
          </a:p>
          <a:p>
            <a:pPr marL="457200" lvl="0" indent="-330200" algn="l" rtl="0">
              <a:lnSpc>
                <a:spcPct val="200000"/>
              </a:lnSpc>
              <a:spcBef>
                <a:spcPts val="0"/>
              </a:spcBef>
              <a:spcAft>
                <a:spcPts val="0"/>
              </a:spcAft>
              <a:buSzPts val="1600"/>
              <a:buAutoNum type="arabicPeriod"/>
            </a:pPr>
            <a:r>
              <a:rPr lang="en" sz="1600" b="1"/>
              <a:t>Improves productivity and research output</a:t>
            </a:r>
            <a:r>
              <a:rPr lang="en" sz="1600"/>
              <a:t> due to reduced duplication</a:t>
            </a:r>
            <a:endParaRPr sz="1600"/>
          </a:p>
          <a:p>
            <a:pPr marL="457200" lvl="0" indent="-330200" algn="l" rtl="0">
              <a:lnSpc>
                <a:spcPct val="200000"/>
              </a:lnSpc>
              <a:spcBef>
                <a:spcPts val="0"/>
              </a:spcBef>
              <a:spcAft>
                <a:spcPts val="0"/>
              </a:spcAft>
              <a:buSzPts val="1600"/>
              <a:buAutoNum type="arabicPeriod"/>
            </a:pPr>
            <a:r>
              <a:rPr lang="en" sz="1600"/>
              <a:t>Promote awareness among citizens which </a:t>
            </a:r>
            <a:r>
              <a:rPr lang="en" sz="1600" b="1"/>
              <a:t>improves willingness in participation</a:t>
            </a:r>
            <a:r>
              <a:rPr lang="en" sz="1600"/>
              <a:t> in experiments and data collection.</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Open Science Taxonomy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endParaRPr/>
          </a:p>
        </p:txBody>
      </p:sp>
      <p:sp>
        <p:nvSpPr>
          <p:cNvPr id="135" name="Google Shape;135;p25"/>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36" name="Google Shape;136;p25"/>
          <p:cNvPicPr preferRelativeResize="0"/>
          <p:nvPr/>
        </p:nvPicPr>
        <p:blipFill rotWithShape="1">
          <a:blip r:embed="rId3">
            <a:alphaModFix/>
          </a:blip>
          <a:srcRect/>
          <a:stretch/>
        </p:blipFill>
        <p:spPr>
          <a:xfrm>
            <a:off x="108450" y="0"/>
            <a:ext cx="8578524" cy="47290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6"/>
          <p:cNvPicPr preferRelativeResize="0"/>
          <p:nvPr/>
        </p:nvPicPr>
        <p:blipFill rotWithShape="1">
          <a:blip r:embed="rId3">
            <a:alphaModFix/>
          </a:blip>
          <a:srcRect/>
          <a:stretch/>
        </p:blipFill>
        <p:spPr>
          <a:xfrm>
            <a:off x="589625" y="4125"/>
            <a:ext cx="7964749" cy="4331350"/>
          </a:xfrm>
          <a:prstGeom prst="rect">
            <a:avLst/>
          </a:prstGeom>
          <a:noFill/>
          <a:ln>
            <a:noFill/>
          </a:ln>
        </p:spPr>
      </p:pic>
      <p:pic>
        <p:nvPicPr>
          <p:cNvPr id="142" name="Google Shape;142;p26"/>
          <p:cNvPicPr preferRelativeResize="0"/>
          <p:nvPr/>
        </p:nvPicPr>
        <p:blipFill rotWithShape="1">
          <a:blip r:embed="rId4">
            <a:alphaModFix/>
          </a:blip>
          <a:srcRect/>
          <a:stretch/>
        </p:blipFill>
        <p:spPr>
          <a:xfrm>
            <a:off x="1424225" y="4138200"/>
            <a:ext cx="1748650" cy="52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709575" y="391350"/>
            <a:ext cx="81228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Your Open Data should adhere to...</a:t>
            </a:r>
            <a:endParaRPr/>
          </a:p>
        </p:txBody>
      </p:sp>
      <p:pic>
        <p:nvPicPr>
          <p:cNvPr id="148" name="Google Shape;148;p27"/>
          <p:cNvPicPr preferRelativeResize="0"/>
          <p:nvPr/>
        </p:nvPicPr>
        <p:blipFill rotWithShape="1">
          <a:blip r:embed="rId3">
            <a:alphaModFix/>
          </a:blip>
          <a:srcRect/>
          <a:stretch/>
        </p:blipFill>
        <p:spPr>
          <a:xfrm>
            <a:off x="709575" y="1104475"/>
            <a:ext cx="7724849" cy="3740749"/>
          </a:xfrm>
          <a:prstGeom prst="rect">
            <a:avLst/>
          </a:prstGeom>
          <a:noFill/>
          <a:ln>
            <a:noFill/>
          </a:ln>
        </p:spPr>
      </p:pic>
      <p:pic>
        <p:nvPicPr>
          <p:cNvPr id="149" name="Google Shape;149;p27"/>
          <p:cNvPicPr preferRelativeResize="0"/>
          <p:nvPr/>
        </p:nvPicPr>
        <p:blipFill rotWithShape="1">
          <a:blip r:embed="rId4">
            <a:alphaModFix/>
          </a:blip>
          <a:srcRect/>
          <a:stretch/>
        </p:blipFill>
        <p:spPr>
          <a:xfrm>
            <a:off x="204838" y="3319738"/>
            <a:ext cx="1743075" cy="115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225350" y="3134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3000"/>
              <a:t>The monster of Paywalls and Impact Factors...</a:t>
            </a:r>
            <a:endParaRPr sz="3000"/>
          </a:p>
        </p:txBody>
      </p:sp>
      <p:pic>
        <p:nvPicPr>
          <p:cNvPr id="155" name="Google Shape;155;p28"/>
          <p:cNvPicPr preferRelativeResize="0"/>
          <p:nvPr/>
        </p:nvPicPr>
        <p:blipFill rotWithShape="1">
          <a:blip r:embed="rId3">
            <a:alphaModFix/>
          </a:blip>
          <a:srcRect/>
          <a:stretch/>
        </p:blipFill>
        <p:spPr>
          <a:xfrm>
            <a:off x="996875" y="939550"/>
            <a:ext cx="6604507" cy="3899149"/>
          </a:xfrm>
          <a:prstGeom prst="rect">
            <a:avLst/>
          </a:prstGeom>
          <a:noFill/>
          <a:ln>
            <a:noFill/>
          </a:ln>
        </p:spPr>
      </p:pic>
      <p:pic>
        <p:nvPicPr>
          <p:cNvPr id="156" name="Google Shape;156;p28"/>
          <p:cNvPicPr preferRelativeResize="0"/>
          <p:nvPr/>
        </p:nvPicPr>
        <p:blipFill rotWithShape="1">
          <a:blip r:embed="rId4">
            <a:alphaModFix/>
          </a:blip>
          <a:srcRect/>
          <a:stretch/>
        </p:blipFill>
        <p:spPr>
          <a:xfrm>
            <a:off x="143925" y="1775275"/>
            <a:ext cx="1871250" cy="74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90250" y="526350"/>
            <a:ext cx="8440800" cy="409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400"/>
              <a:buNone/>
            </a:pPr>
            <a:r>
              <a:rPr lang="en"/>
              <a:t>“When a measure becomes the target, it ceases to be a good measure”</a:t>
            </a:r>
            <a:endParaRPr/>
          </a:p>
          <a:p>
            <a:pPr marL="0" lvl="0" indent="0" algn="ctr" rtl="0">
              <a:lnSpc>
                <a:spcPct val="100000"/>
              </a:lnSpc>
              <a:spcBef>
                <a:spcPts val="0"/>
              </a:spcBef>
              <a:spcAft>
                <a:spcPts val="0"/>
              </a:spcAft>
              <a:buSzPts val="5400"/>
              <a:buNone/>
            </a:pPr>
            <a:r>
              <a:rPr lang="en"/>
              <a:t>--Goodhart's Law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262263" y="1247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The Irony...</a:t>
            </a:r>
            <a:endParaRPr/>
          </a:p>
        </p:txBody>
      </p:sp>
      <p:pic>
        <p:nvPicPr>
          <p:cNvPr id="167" name="Google Shape;167;p30"/>
          <p:cNvPicPr preferRelativeResize="0"/>
          <p:nvPr/>
        </p:nvPicPr>
        <p:blipFill rotWithShape="1">
          <a:blip r:embed="rId3">
            <a:alphaModFix/>
          </a:blip>
          <a:srcRect/>
          <a:stretch/>
        </p:blipFill>
        <p:spPr>
          <a:xfrm>
            <a:off x="1307863" y="942975"/>
            <a:ext cx="6429375" cy="3105150"/>
          </a:xfrm>
          <a:prstGeom prst="rect">
            <a:avLst/>
          </a:prstGeom>
          <a:noFill/>
          <a:ln>
            <a:noFill/>
          </a:ln>
        </p:spPr>
      </p:pic>
      <p:sp>
        <p:nvSpPr>
          <p:cNvPr id="168" name="Google Shape;168;p30"/>
          <p:cNvSpPr txBox="1"/>
          <p:nvPr/>
        </p:nvSpPr>
        <p:spPr>
          <a:xfrm>
            <a:off x="533350" y="4011650"/>
            <a:ext cx="7512000" cy="44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“Open Science is transparent and accessible knowledge that is shared and developed through collaborative networks”</a:t>
            </a:r>
            <a:endParaRPr sz="1800" b="0" i="0" u="none" strike="noStrike" cap="none">
              <a:solidFill>
                <a:srgbClr val="000000"/>
              </a:solidFill>
              <a:latin typeface="Arial"/>
              <a:ea typeface="Arial"/>
              <a:cs typeface="Arial"/>
              <a:sym typeface="Arial"/>
            </a:endParaRPr>
          </a:p>
        </p:txBody>
      </p:sp>
      <p:cxnSp>
        <p:nvCxnSpPr>
          <p:cNvPr id="169" name="Google Shape;169;p30"/>
          <p:cNvCxnSpPr/>
          <p:nvPr/>
        </p:nvCxnSpPr>
        <p:spPr>
          <a:xfrm>
            <a:off x="2087075" y="635975"/>
            <a:ext cx="9900" cy="447600"/>
          </a:xfrm>
          <a:prstGeom prst="straightConnector1">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The Paper is the advertisement...</a:t>
            </a:r>
            <a:endParaRPr/>
          </a:p>
        </p:txBody>
      </p:sp>
      <p:sp>
        <p:nvSpPr>
          <p:cNvPr id="175" name="Google Shape;175;p3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b="1"/>
              <a:t>But...</a:t>
            </a:r>
            <a:endParaRPr sz="2400" b="1"/>
          </a:p>
        </p:txBody>
      </p:sp>
      <p:pic>
        <p:nvPicPr>
          <p:cNvPr id="176" name="Google Shape;176;p31"/>
          <p:cNvPicPr preferRelativeResize="0"/>
          <p:nvPr/>
        </p:nvPicPr>
        <p:blipFill rotWithShape="1">
          <a:blip r:embed="rId3">
            <a:alphaModFix/>
          </a:blip>
          <a:srcRect/>
          <a:stretch/>
        </p:blipFill>
        <p:spPr>
          <a:xfrm>
            <a:off x="311700" y="1739776"/>
            <a:ext cx="8520599" cy="2829099"/>
          </a:xfrm>
          <a:prstGeom prst="rect">
            <a:avLst/>
          </a:prstGeom>
          <a:noFill/>
          <a:ln>
            <a:noFill/>
          </a:ln>
        </p:spPr>
      </p:pic>
      <p:sp>
        <p:nvSpPr>
          <p:cNvPr id="177" name="Google Shape;177;p31"/>
          <p:cNvSpPr txBox="1"/>
          <p:nvPr/>
        </p:nvSpPr>
        <p:spPr>
          <a:xfrm>
            <a:off x="6198575" y="4464725"/>
            <a:ext cx="3000000" cy="626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6D6D6D"/>
                </a:solidFill>
                <a:highlight>
                  <a:srgbClr val="FFFFFF"/>
                </a:highlight>
                <a:latin typeface="Arial"/>
                <a:ea typeface="Arial"/>
                <a:cs typeface="Arial"/>
                <a:sym typeface="Arial"/>
              </a:rPr>
              <a:t>by Patrick Hochstenbach</a:t>
            </a:r>
            <a:endParaRPr sz="1000" b="0" i="0" u="none" strike="noStrike" cap="none">
              <a:solidFill>
                <a:srgbClr val="6D6D6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6D6D6D"/>
                </a:solidFill>
                <a:highlight>
                  <a:srgbClr val="FFFFFF"/>
                </a:highlight>
                <a:latin typeface="Arial"/>
                <a:ea typeface="Arial"/>
                <a:cs typeface="Arial"/>
                <a:sym typeface="Arial"/>
              </a:rPr>
              <a:t>CC-BY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What to expect...</a:t>
            </a:r>
            <a:endParaRPr/>
          </a:p>
        </p:txBody>
      </p:sp>
      <p:sp>
        <p:nvSpPr>
          <p:cNvPr id="76" name="Google Shape;76;p14"/>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What is Open Science</a:t>
            </a:r>
            <a:endParaRPr/>
          </a:p>
          <a:p>
            <a:pPr marL="457200" lvl="0" indent="-342900" algn="l" rtl="0">
              <a:lnSpc>
                <a:spcPct val="150000"/>
              </a:lnSpc>
              <a:spcBef>
                <a:spcPts val="0"/>
              </a:spcBef>
              <a:spcAft>
                <a:spcPts val="0"/>
              </a:spcAft>
              <a:buSzPts val="1800"/>
              <a:buChar char="❏"/>
            </a:pPr>
            <a:r>
              <a:rPr lang="en"/>
              <a:t>Why Open Science</a:t>
            </a:r>
            <a:endParaRPr/>
          </a:p>
          <a:p>
            <a:pPr marL="457200" lvl="0" indent="-342900" algn="l" rtl="0">
              <a:lnSpc>
                <a:spcPct val="150000"/>
              </a:lnSpc>
              <a:spcBef>
                <a:spcPts val="0"/>
              </a:spcBef>
              <a:spcAft>
                <a:spcPts val="0"/>
              </a:spcAft>
              <a:buSzPts val="1800"/>
              <a:buChar char="❏"/>
            </a:pPr>
            <a:r>
              <a:rPr lang="en"/>
              <a:t>Open Science Taxonomy</a:t>
            </a:r>
            <a:endParaRPr/>
          </a:p>
          <a:p>
            <a:pPr marL="457200" lvl="0" indent="-342900" algn="l" rtl="0">
              <a:lnSpc>
                <a:spcPct val="150000"/>
              </a:lnSpc>
              <a:spcBef>
                <a:spcPts val="0"/>
              </a:spcBef>
              <a:spcAft>
                <a:spcPts val="0"/>
              </a:spcAft>
              <a:buSzPts val="1800"/>
              <a:buChar char="❏"/>
            </a:pPr>
            <a:r>
              <a:rPr lang="en"/>
              <a:t>Open Science Tools</a:t>
            </a:r>
            <a:endParaRPr/>
          </a:p>
          <a:p>
            <a:pPr marL="457200" lvl="0" indent="-342900" algn="l" rtl="0">
              <a:lnSpc>
                <a:spcPct val="150000"/>
              </a:lnSpc>
              <a:spcBef>
                <a:spcPts val="0"/>
              </a:spcBef>
              <a:spcAft>
                <a:spcPts val="0"/>
              </a:spcAft>
              <a:buSzPts val="1800"/>
              <a:buChar char="❏"/>
            </a:pPr>
            <a:r>
              <a:rPr lang="en"/>
              <a:t>Open Science in Bioinformatics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body" idx="1"/>
          </p:nvPr>
        </p:nvSpPr>
        <p:spPr>
          <a:xfrm>
            <a:off x="311700" y="695275"/>
            <a:ext cx="8520600" cy="341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sz="3000"/>
              <a:t>“An </a:t>
            </a:r>
            <a:r>
              <a:rPr lang="en" sz="3000" b="1"/>
              <a:t>article </a:t>
            </a:r>
            <a:r>
              <a:rPr lang="en" sz="3000"/>
              <a:t>about computational results is </a:t>
            </a:r>
            <a:r>
              <a:rPr lang="en" sz="3000" i="1"/>
              <a:t>advertising</a:t>
            </a:r>
            <a:r>
              <a:rPr lang="en" sz="3000"/>
              <a:t>, not scholarship. The actual </a:t>
            </a:r>
            <a:r>
              <a:rPr lang="en" sz="3000" i="1"/>
              <a:t>scholarship</a:t>
            </a:r>
            <a:r>
              <a:rPr lang="en" sz="3000" b="1"/>
              <a:t> </a:t>
            </a:r>
            <a:r>
              <a:rPr lang="en" sz="3000"/>
              <a:t>is the </a:t>
            </a:r>
            <a:r>
              <a:rPr lang="en" sz="3000" b="1"/>
              <a:t>full software environment</a:t>
            </a:r>
            <a:r>
              <a:rPr lang="en" sz="3000"/>
              <a:t>, </a:t>
            </a:r>
            <a:r>
              <a:rPr lang="en" sz="3000" b="1"/>
              <a:t>code and data</a:t>
            </a:r>
            <a:r>
              <a:rPr lang="en" sz="3000"/>
              <a:t>, that produced the result.” </a:t>
            </a:r>
            <a:endParaRPr sz="3000"/>
          </a:p>
          <a:p>
            <a:pPr marL="0" lvl="0" indent="0" algn="ctr" rtl="0">
              <a:lnSpc>
                <a:spcPct val="115000"/>
              </a:lnSpc>
              <a:spcBef>
                <a:spcPts val="1600"/>
              </a:spcBef>
              <a:spcAft>
                <a:spcPts val="1600"/>
              </a:spcAft>
              <a:buSzPts val="1800"/>
              <a:buNone/>
            </a:pPr>
            <a:r>
              <a:rPr lang="en" sz="3000"/>
              <a:t>Buckheit and Donoho (1995)</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311700" y="2164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What are your options?</a:t>
            </a:r>
            <a:endParaRPr/>
          </a:p>
        </p:txBody>
      </p:sp>
      <p:sp>
        <p:nvSpPr>
          <p:cNvPr id="188" name="Google Shape;188;p33"/>
          <p:cNvSpPr txBox="1">
            <a:spLocks noGrp="1"/>
          </p:cNvSpPr>
          <p:nvPr>
            <p:ph type="body" idx="1"/>
          </p:nvPr>
        </p:nvSpPr>
        <p:spPr>
          <a:xfrm>
            <a:off x="6342300" y="1917000"/>
            <a:ext cx="2871000" cy="130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So, even with closed Journals, you can still be Open:</a:t>
            </a:r>
            <a:endParaRPr/>
          </a:p>
          <a:p>
            <a:pPr marL="457200" lvl="0" indent="-342900" algn="l" rtl="0">
              <a:lnSpc>
                <a:spcPct val="115000"/>
              </a:lnSpc>
              <a:spcBef>
                <a:spcPts val="1600"/>
              </a:spcBef>
              <a:spcAft>
                <a:spcPts val="0"/>
              </a:spcAft>
              <a:buSzPts val="1800"/>
              <a:buChar char="●"/>
            </a:pPr>
            <a:r>
              <a:rPr lang="en"/>
              <a:t>Preprint</a:t>
            </a:r>
            <a:endParaRPr/>
          </a:p>
          <a:p>
            <a:pPr marL="457200" lvl="0" indent="-342900" algn="l" rtl="0">
              <a:lnSpc>
                <a:spcPct val="115000"/>
              </a:lnSpc>
              <a:spcBef>
                <a:spcPts val="0"/>
              </a:spcBef>
              <a:spcAft>
                <a:spcPts val="0"/>
              </a:spcAft>
              <a:buSzPts val="1800"/>
              <a:buChar char="●"/>
            </a:pPr>
            <a:r>
              <a:rPr lang="en"/>
              <a:t>Postprint</a:t>
            </a:r>
            <a:endParaRPr/>
          </a:p>
        </p:txBody>
      </p:sp>
      <p:pic>
        <p:nvPicPr>
          <p:cNvPr id="189" name="Google Shape;189;p33"/>
          <p:cNvPicPr preferRelativeResize="0"/>
          <p:nvPr/>
        </p:nvPicPr>
        <p:blipFill rotWithShape="1">
          <a:blip r:embed="rId3">
            <a:alphaModFix/>
          </a:blip>
          <a:srcRect/>
          <a:stretch/>
        </p:blipFill>
        <p:spPr>
          <a:xfrm>
            <a:off x="1222148" y="821225"/>
            <a:ext cx="4994701" cy="392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Some Great Options...</a:t>
            </a:r>
            <a:endParaRPr/>
          </a:p>
        </p:txBody>
      </p:sp>
      <p:sp>
        <p:nvSpPr>
          <p:cNvPr id="195" name="Google Shape;195;p34"/>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a:p>
            <a:pPr marL="0" lvl="0" indent="0" algn="l" rtl="0">
              <a:lnSpc>
                <a:spcPct val="115000"/>
              </a:lnSpc>
              <a:spcBef>
                <a:spcPts val="1600"/>
              </a:spcBef>
              <a:spcAft>
                <a:spcPts val="0"/>
              </a:spcAft>
              <a:buSzPts val="1800"/>
              <a:buNone/>
            </a:pPr>
            <a:r>
              <a:rPr lang="en"/>
              <a:t>Journals with open access and open review:</a:t>
            </a:r>
            <a:endParaRPr/>
          </a:p>
          <a:p>
            <a:pPr marL="457200" lvl="0" indent="-342900" algn="l" rtl="0">
              <a:lnSpc>
                <a:spcPct val="115000"/>
              </a:lnSpc>
              <a:spcBef>
                <a:spcPts val="1600"/>
              </a:spcBef>
              <a:spcAft>
                <a:spcPts val="0"/>
              </a:spcAft>
              <a:buSzPts val="1800"/>
              <a:buChar char="●"/>
            </a:pPr>
            <a:r>
              <a:rPr lang="en"/>
              <a:t>F1000Research</a:t>
            </a:r>
            <a:endParaRPr/>
          </a:p>
          <a:p>
            <a:pPr marL="457200" lvl="0" indent="-342900" algn="l" rtl="0">
              <a:lnSpc>
                <a:spcPct val="115000"/>
              </a:lnSpc>
              <a:spcBef>
                <a:spcPts val="0"/>
              </a:spcBef>
              <a:spcAft>
                <a:spcPts val="0"/>
              </a:spcAft>
              <a:buSzPts val="1800"/>
              <a:buChar char="●"/>
            </a:pPr>
            <a:r>
              <a:rPr lang="en"/>
              <a:t>The AAS Open Access Journal</a:t>
            </a:r>
            <a:endParaRPr/>
          </a:p>
          <a:p>
            <a:pPr marL="457200" lvl="0" indent="-342900" algn="l" rtl="0">
              <a:lnSpc>
                <a:spcPct val="115000"/>
              </a:lnSpc>
              <a:spcBef>
                <a:spcPts val="0"/>
              </a:spcBef>
              <a:spcAft>
                <a:spcPts val="0"/>
              </a:spcAft>
              <a:buSzPts val="1800"/>
              <a:buChar char="●"/>
            </a:pPr>
            <a:r>
              <a:rPr lang="en"/>
              <a:t>Wellcome Open Research</a:t>
            </a:r>
            <a:endParaRPr/>
          </a:p>
          <a:p>
            <a:pPr marL="457200" lvl="0" indent="-342900" algn="l" rtl="0">
              <a:lnSpc>
                <a:spcPct val="115000"/>
              </a:lnSpc>
              <a:spcBef>
                <a:spcPts val="0"/>
              </a:spcBef>
              <a:spcAft>
                <a:spcPts val="0"/>
              </a:spcAft>
              <a:buSzPts val="1800"/>
              <a:buChar char="●"/>
            </a:pPr>
            <a:r>
              <a:rPr lang="en"/>
              <a:t>eLife</a:t>
            </a:r>
            <a:endParaRPr/>
          </a:p>
        </p:txBody>
      </p:sp>
      <p:pic>
        <p:nvPicPr>
          <p:cNvPr id="196" name="Google Shape;196;p34"/>
          <p:cNvPicPr preferRelativeResize="0"/>
          <p:nvPr/>
        </p:nvPicPr>
        <p:blipFill rotWithShape="1">
          <a:blip r:embed="rId3">
            <a:alphaModFix/>
          </a:blip>
          <a:srcRect/>
          <a:stretch/>
        </p:blipFill>
        <p:spPr>
          <a:xfrm>
            <a:off x="5785688" y="3386800"/>
            <a:ext cx="2771775" cy="1428750"/>
          </a:xfrm>
          <a:prstGeom prst="rect">
            <a:avLst/>
          </a:prstGeom>
          <a:noFill/>
          <a:ln>
            <a:noFill/>
          </a:ln>
        </p:spPr>
      </p:pic>
      <p:pic>
        <p:nvPicPr>
          <p:cNvPr id="197" name="Google Shape;197;p34"/>
          <p:cNvPicPr preferRelativeResize="0"/>
          <p:nvPr/>
        </p:nvPicPr>
        <p:blipFill rotWithShape="1">
          <a:blip r:embed="rId4">
            <a:alphaModFix/>
          </a:blip>
          <a:srcRect/>
          <a:stretch/>
        </p:blipFill>
        <p:spPr>
          <a:xfrm>
            <a:off x="311700" y="3723875"/>
            <a:ext cx="4705350" cy="971550"/>
          </a:xfrm>
          <a:prstGeom prst="rect">
            <a:avLst/>
          </a:prstGeom>
          <a:noFill/>
          <a:ln>
            <a:noFill/>
          </a:ln>
        </p:spPr>
      </p:pic>
      <p:pic>
        <p:nvPicPr>
          <p:cNvPr id="198" name="Google Shape;198;p34"/>
          <p:cNvPicPr preferRelativeResize="0"/>
          <p:nvPr/>
        </p:nvPicPr>
        <p:blipFill rotWithShape="1">
          <a:blip r:embed="rId5">
            <a:alphaModFix/>
          </a:blip>
          <a:srcRect/>
          <a:stretch/>
        </p:blipFill>
        <p:spPr>
          <a:xfrm>
            <a:off x="5272513" y="1152463"/>
            <a:ext cx="3400425" cy="1990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But avoid Predatory Journals...</a:t>
            </a:r>
            <a:endParaRPr/>
          </a:p>
        </p:txBody>
      </p:sp>
      <p:sp>
        <p:nvSpPr>
          <p:cNvPr id="204" name="Google Shape;204;p35"/>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205" name="Google Shape;205;p35"/>
          <p:cNvPicPr preferRelativeResize="0"/>
          <p:nvPr/>
        </p:nvPicPr>
        <p:blipFill rotWithShape="1">
          <a:blip r:embed="rId3">
            <a:alphaModFix/>
          </a:blip>
          <a:srcRect/>
          <a:stretch/>
        </p:blipFill>
        <p:spPr>
          <a:xfrm>
            <a:off x="311700" y="1088125"/>
            <a:ext cx="8630075" cy="3613264"/>
          </a:xfrm>
          <a:prstGeom prst="rect">
            <a:avLst/>
          </a:prstGeom>
          <a:noFill/>
          <a:ln>
            <a:noFill/>
          </a:ln>
        </p:spPr>
      </p:pic>
      <p:sp>
        <p:nvSpPr>
          <p:cNvPr id="206" name="Google Shape;206;p35"/>
          <p:cNvSpPr txBox="1"/>
          <p:nvPr/>
        </p:nvSpPr>
        <p:spPr>
          <a:xfrm>
            <a:off x="2485125" y="5341975"/>
            <a:ext cx="3000000" cy="444900"/>
          </a:xfrm>
          <a:prstGeom prst="rect">
            <a:avLst/>
          </a:prstGeom>
          <a:noFill/>
          <a:ln>
            <a:noFill/>
          </a:ln>
        </p:spPr>
        <p:txBody>
          <a:bodyPr spcFirstLastPara="1" wrap="square" lIns="91425" tIns="91425" rIns="91425" bIns="91425" anchor="t" anchorCtr="0">
            <a:noAutofit/>
          </a:bodyPr>
          <a:lstStyle/>
          <a:p>
            <a:pPr marL="177800" lvl="0" indent="0" algn="l" rtl="0">
              <a:lnSpc>
                <a:spcPct val="144444"/>
              </a:lnSpc>
              <a:spcBef>
                <a:spcPts val="0"/>
              </a:spcBef>
              <a:spcAft>
                <a:spcPts val="0"/>
              </a:spcAft>
              <a:buNone/>
            </a:pPr>
            <a:r>
              <a:rPr lang="en" sz="1350" u="sng">
                <a:solidFill>
                  <a:srgbClr val="0366D6"/>
                </a:solidFill>
                <a:hlinkClick r:id="rId4"/>
              </a:rPr>
              <a:t>LowCostOpenAccess</a:t>
            </a:r>
            <a:endParaRPr sz="1350" u="sng">
              <a:solidFill>
                <a:srgbClr val="0366D6"/>
              </a:solidFill>
              <a:hlinkClick r:id="rId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Code is the Scholarship...</a:t>
            </a:r>
            <a:endParaRPr/>
          </a:p>
        </p:txBody>
      </p:sp>
      <p:pic>
        <p:nvPicPr>
          <p:cNvPr id="212" name="Google Shape;212;p36"/>
          <p:cNvPicPr preferRelativeResize="0"/>
          <p:nvPr/>
        </p:nvPicPr>
        <p:blipFill rotWithShape="1">
          <a:blip r:embed="rId3">
            <a:alphaModFix/>
          </a:blip>
          <a:srcRect/>
          <a:stretch/>
        </p:blipFill>
        <p:spPr>
          <a:xfrm>
            <a:off x="534125" y="1169725"/>
            <a:ext cx="6954099" cy="3449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Open Science Tools in Bioinformatics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Git and GitHub</a:t>
            </a:r>
            <a:endParaRPr/>
          </a:p>
        </p:txBody>
      </p:sp>
      <p:sp>
        <p:nvSpPr>
          <p:cNvPr id="223" name="Google Shape;223;p38"/>
          <p:cNvSpPr txBox="1">
            <a:spLocks noGrp="1"/>
          </p:cNvSpPr>
          <p:nvPr>
            <p:ph type="body" idx="1"/>
          </p:nvPr>
        </p:nvSpPr>
        <p:spPr>
          <a:xfrm>
            <a:off x="311700" y="1152475"/>
            <a:ext cx="8520600" cy="37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000" b="1"/>
              <a:t>Git is a Version Control System.</a:t>
            </a:r>
            <a:endParaRPr sz="2000"/>
          </a:p>
          <a:p>
            <a:pPr marL="457200" lvl="0" indent="-342900" algn="l" rtl="0">
              <a:lnSpc>
                <a:spcPct val="115000"/>
              </a:lnSpc>
              <a:spcBef>
                <a:spcPts val="1600"/>
              </a:spcBef>
              <a:spcAft>
                <a:spcPts val="0"/>
              </a:spcAft>
              <a:buSzPts val="1800"/>
              <a:buChar char="●"/>
            </a:pPr>
            <a:r>
              <a:rPr lang="en"/>
              <a:t>Helps to keep track of the entire history of things that you are working on.</a:t>
            </a:r>
            <a:endParaRPr/>
          </a:p>
          <a:p>
            <a:pPr marL="457200" lvl="0" indent="-342900" algn="l" rtl="0">
              <a:lnSpc>
                <a:spcPct val="115000"/>
              </a:lnSpc>
              <a:spcBef>
                <a:spcPts val="0"/>
              </a:spcBef>
              <a:spcAft>
                <a:spcPts val="0"/>
              </a:spcAft>
              <a:buSzPts val="1800"/>
              <a:buChar char="●"/>
            </a:pPr>
            <a:r>
              <a:rPr lang="en"/>
              <a:t>Facilitates collaboration on projects</a:t>
            </a:r>
            <a:endParaRPr/>
          </a:p>
          <a:p>
            <a:pPr marL="0" lvl="0" indent="0" algn="l" rtl="0">
              <a:lnSpc>
                <a:spcPct val="115000"/>
              </a:lnSpc>
              <a:spcBef>
                <a:spcPts val="1600"/>
              </a:spcBef>
              <a:spcAft>
                <a:spcPts val="0"/>
              </a:spcAft>
              <a:buSzPts val="1800"/>
              <a:buNone/>
            </a:pPr>
            <a:r>
              <a:rPr lang="en" sz="2000" b="1"/>
              <a:t>GitHub is a hosting service for Git Repositories</a:t>
            </a:r>
            <a:endParaRPr sz="2000" b="1"/>
          </a:p>
          <a:p>
            <a:pPr marL="457200" lvl="0" indent="-342900" algn="l" rtl="0">
              <a:lnSpc>
                <a:spcPct val="115000"/>
              </a:lnSpc>
              <a:spcBef>
                <a:spcPts val="1600"/>
              </a:spcBef>
              <a:spcAft>
                <a:spcPts val="0"/>
              </a:spcAft>
              <a:buSzPts val="1800"/>
              <a:buChar char="●"/>
            </a:pPr>
            <a:r>
              <a:rPr lang="en"/>
              <a:t>Web-based service for version control  and online collaboration</a:t>
            </a:r>
            <a:endParaRPr/>
          </a:p>
          <a:p>
            <a:pPr marL="457200" lvl="0" indent="-342900" algn="l" rtl="0">
              <a:lnSpc>
                <a:spcPct val="115000"/>
              </a:lnSpc>
              <a:spcBef>
                <a:spcPts val="0"/>
              </a:spcBef>
              <a:spcAft>
                <a:spcPts val="0"/>
              </a:spcAft>
              <a:buSzPts val="1800"/>
              <a:buChar char="●"/>
            </a:pPr>
            <a:r>
              <a:rPr lang="en"/>
              <a:t>The social networking site for developers</a:t>
            </a:r>
            <a:endParaRPr/>
          </a:p>
          <a:p>
            <a:pPr marL="457200" lvl="0" indent="-342900" algn="l" rtl="0">
              <a:lnSpc>
                <a:spcPct val="115000"/>
              </a:lnSpc>
              <a:spcBef>
                <a:spcPts val="0"/>
              </a:spcBef>
              <a:spcAft>
                <a:spcPts val="0"/>
              </a:spcAft>
              <a:buSzPts val="1800"/>
              <a:buChar char="●"/>
            </a:pPr>
            <a:r>
              <a:rPr lang="en"/>
              <a:t>Used to build a portfolio and get noticed by potential recruiters </a:t>
            </a:r>
            <a:endParaRPr/>
          </a:p>
        </p:txBody>
      </p:sp>
      <p:pic>
        <p:nvPicPr>
          <p:cNvPr id="224" name="Google Shape;224;p38"/>
          <p:cNvPicPr preferRelativeResize="0"/>
          <p:nvPr/>
        </p:nvPicPr>
        <p:blipFill rotWithShape="1">
          <a:blip r:embed="rId3">
            <a:alphaModFix/>
          </a:blip>
          <a:srcRect/>
          <a:stretch/>
        </p:blipFill>
        <p:spPr>
          <a:xfrm>
            <a:off x="4321813" y="352938"/>
            <a:ext cx="3667125" cy="1247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311700" y="16275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RMarkdown</a:t>
            </a:r>
            <a:endParaRPr/>
          </a:p>
        </p:txBody>
      </p:sp>
      <p:sp>
        <p:nvSpPr>
          <p:cNvPr id="230" name="Google Shape;230;p39"/>
          <p:cNvSpPr txBox="1">
            <a:spLocks noGrp="1"/>
          </p:cNvSpPr>
          <p:nvPr>
            <p:ph type="body" idx="1"/>
          </p:nvPr>
        </p:nvSpPr>
        <p:spPr>
          <a:xfrm>
            <a:off x="3180200" y="1152475"/>
            <a:ext cx="5889900" cy="3666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Provides an authoring framework for data science</a:t>
            </a:r>
            <a:endParaRPr/>
          </a:p>
          <a:p>
            <a:pPr marL="457200" lvl="0" indent="-342900" algn="l" rtl="0">
              <a:lnSpc>
                <a:spcPct val="115000"/>
              </a:lnSpc>
              <a:spcBef>
                <a:spcPts val="0"/>
              </a:spcBef>
              <a:spcAft>
                <a:spcPts val="0"/>
              </a:spcAft>
              <a:buSzPts val="1800"/>
              <a:buChar char="●"/>
            </a:pPr>
            <a:r>
              <a:rPr lang="en"/>
              <a:t>It can be used to save and execute code</a:t>
            </a:r>
            <a:endParaRPr/>
          </a:p>
          <a:p>
            <a:pPr marL="457200" lvl="0" indent="-342900" algn="l" rtl="0">
              <a:lnSpc>
                <a:spcPct val="115000"/>
              </a:lnSpc>
              <a:spcBef>
                <a:spcPts val="0"/>
              </a:spcBef>
              <a:spcAft>
                <a:spcPts val="0"/>
              </a:spcAft>
              <a:buSzPts val="1800"/>
              <a:buChar char="●"/>
            </a:pPr>
            <a:r>
              <a:rPr lang="en"/>
              <a:t>As well as generate high quality and reproducible reports or presentations that can be shared with an audience</a:t>
            </a:r>
            <a:endParaRPr/>
          </a:p>
          <a:p>
            <a:pPr marL="457200" lvl="0" indent="-342900" algn="l" rtl="0">
              <a:lnSpc>
                <a:spcPct val="115000"/>
              </a:lnSpc>
              <a:spcBef>
                <a:spcPts val="0"/>
              </a:spcBef>
              <a:spcAft>
                <a:spcPts val="0"/>
              </a:spcAft>
              <a:buSzPts val="1800"/>
              <a:buChar char="●"/>
            </a:pPr>
            <a:r>
              <a:rPr lang="en"/>
              <a:t>It has built-in support for HTML, PDF, MS_Word, RTF, Github, ODT etc</a:t>
            </a:r>
            <a:endParaRPr/>
          </a:p>
        </p:txBody>
      </p:sp>
      <p:pic>
        <p:nvPicPr>
          <p:cNvPr id="231" name="Google Shape;231;p39"/>
          <p:cNvPicPr preferRelativeResize="0"/>
          <p:nvPr/>
        </p:nvPicPr>
        <p:blipFill rotWithShape="1">
          <a:blip r:embed="rId3">
            <a:alphaModFix/>
          </a:blip>
          <a:srcRect/>
          <a:stretch/>
        </p:blipFill>
        <p:spPr>
          <a:xfrm>
            <a:off x="71275" y="870750"/>
            <a:ext cx="3222500" cy="3769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Literate Programming: Jupyter Notebooks...</a:t>
            </a:r>
            <a:endParaRPr/>
          </a:p>
        </p:txBody>
      </p:sp>
      <p:pic>
        <p:nvPicPr>
          <p:cNvPr id="237" name="Google Shape;237;p40"/>
          <p:cNvPicPr preferRelativeResize="0"/>
          <p:nvPr/>
        </p:nvPicPr>
        <p:blipFill rotWithShape="1">
          <a:blip r:embed="rId3">
            <a:alphaModFix/>
          </a:blip>
          <a:srcRect/>
          <a:stretch/>
        </p:blipFill>
        <p:spPr>
          <a:xfrm>
            <a:off x="642975" y="1204551"/>
            <a:ext cx="2754053" cy="1210825"/>
          </a:xfrm>
          <a:prstGeom prst="rect">
            <a:avLst/>
          </a:prstGeom>
          <a:noFill/>
          <a:ln>
            <a:noFill/>
          </a:ln>
        </p:spPr>
      </p:pic>
      <p:sp>
        <p:nvSpPr>
          <p:cNvPr id="238" name="Google Shape;238;p40"/>
          <p:cNvSpPr txBox="1">
            <a:spLocks noGrp="1"/>
          </p:cNvSpPr>
          <p:nvPr>
            <p:ph type="body" idx="4294967295"/>
          </p:nvPr>
        </p:nvSpPr>
        <p:spPr>
          <a:xfrm>
            <a:off x="4832400" y="1266175"/>
            <a:ext cx="3999900" cy="3302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sz="1800"/>
              <a:t>Open web application for creation and sharing of documents with live code, equations, visualization</a:t>
            </a:r>
            <a:endParaRPr sz="1800"/>
          </a:p>
          <a:p>
            <a:pPr marL="457200" lvl="0" indent="-342900" algn="l" rtl="0">
              <a:lnSpc>
                <a:spcPct val="115000"/>
              </a:lnSpc>
              <a:spcBef>
                <a:spcPts val="0"/>
              </a:spcBef>
              <a:spcAft>
                <a:spcPts val="0"/>
              </a:spcAft>
              <a:buSzPts val="1800"/>
              <a:buChar char="●"/>
            </a:pPr>
            <a:r>
              <a:rPr lang="en" sz="1800"/>
              <a:t>Notebook documents are human-readable and can contain analysis description, results as well executable code that can be run to perform data analysis.</a:t>
            </a:r>
            <a:endParaRPr sz="1800"/>
          </a:p>
        </p:txBody>
      </p:sp>
      <p:pic>
        <p:nvPicPr>
          <p:cNvPr id="239" name="Google Shape;239;p40"/>
          <p:cNvPicPr preferRelativeResize="0"/>
          <p:nvPr/>
        </p:nvPicPr>
        <p:blipFill rotWithShape="1">
          <a:blip r:embed="rId4">
            <a:alphaModFix/>
          </a:blip>
          <a:srcRect/>
          <a:stretch/>
        </p:blipFill>
        <p:spPr>
          <a:xfrm>
            <a:off x="104425" y="2415373"/>
            <a:ext cx="1651676" cy="1651676"/>
          </a:xfrm>
          <a:prstGeom prst="rect">
            <a:avLst/>
          </a:prstGeom>
          <a:noFill/>
          <a:ln>
            <a:noFill/>
          </a:ln>
        </p:spPr>
      </p:pic>
      <p:pic>
        <p:nvPicPr>
          <p:cNvPr id="240" name="Google Shape;240;p40"/>
          <p:cNvPicPr preferRelativeResize="0"/>
          <p:nvPr/>
        </p:nvPicPr>
        <p:blipFill rotWithShape="1">
          <a:blip r:embed="rId5">
            <a:alphaModFix/>
          </a:blip>
          <a:srcRect/>
          <a:stretch/>
        </p:blipFill>
        <p:spPr>
          <a:xfrm>
            <a:off x="1908501" y="2567776"/>
            <a:ext cx="2771499" cy="21536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41"/>
          <p:cNvPicPr preferRelativeResize="0"/>
          <p:nvPr/>
        </p:nvPicPr>
        <p:blipFill rotWithShape="1">
          <a:blip r:embed="rId3">
            <a:alphaModFix/>
          </a:blip>
          <a:srcRect/>
          <a:stretch/>
        </p:blipFill>
        <p:spPr>
          <a:xfrm>
            <a:off x="1511550" y="801175"/>
            <a:ext cx="5036500" cy="3781325"/>
          </a:xfrm>
          <a:prstGeom prst="rect">
            <a:avLst/>
          </a:prstGeom>
          <a:noFill/>
          <a:ln>
            <a:noFill/>
          </a:ln>
        </p:spPr>
      </p:pic>
      <p:sp>
        <p:nvSpPr>
          <p:cNvPr id="246" name="Google Shape;246;p41"/>
          <p:cNvSpPr txBox="1">
            <a:spLocks noGrp="1"/>
          </p:cNvSpPr>
          <p:nvPr>
            <p:ph type="title"/>
          </p:nvPr>
        </p:nvSpPr>
        <p:spPr>
          <a:xfrm>
            <a:off x="311700" y="1402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Zenodo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What is Open Science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2"/>
          <p:cNvSpPr txBox="1">
            <a:spLocks noGrp="1"/>
          </p:cNvSpPr>
          <p:nvPr>
            <p:ph type="title"/>
          </p:nvPr>
        </p:nvSpPr>
        <p:spPr>
          <a:xfrm>
            <a:off x="311700" y="2164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Data repositories</a:t>
            </a:r>
            <a:endParaRPr/>
          </a:p>
        </p:txBody>
      </p:sp>
      <p:sp>
        <p:nvSpPr>
          <p:cNvPr id="252" name="Google Shape;252;p42"/>
          <p:cNvSpPr txBox="1">
            <a:spLocks noGrp="1"/>
          </p:cNvSpPr>
          <p:nvPr>
            <p:ph type="body" idx="1"/>
          </p:nvPr>
        </p:nvSpPr>
        <p:spPr>
          <a:xfrm>
            <a:off x="311700" y="847625"/>
            <a:ext cx="8520600" cy="3302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a:t>Zenodo -</a:t>
            </a:r>
            <a:r>
              <a:rPr lang="en"/>
              <a:t> is an open access  research data repository that provides a place for researchers in any field to deposit datasets up to 50 GB. It has an integration with GitHub to make code hosted on GitHub citable.</a:t>
            </a:r>
            <a:endParaRPr/>
          </a:p>
          <a:p>
            <a:pPr marL="457200" lvl="0" indent="-342900" algn="l" rtl="0">
              <a:lnSpc>
                <a:spcPct val="115000"/>
              </a:lnSpc>
              <a:spcBef>
                <a:spcPts val="0"/>
              </a:spcBef>
              <a:spcAft>
                <a:spcPts val="0"/>
              </a:spcAft>
              <a:buSzPts val="1800"/>
              <a:buChar char="●"/>
            </a:pPr>
            <a:r>
              <a:rPr lang="en" b="1"/>
              <a:t>Figshare - </a:t>
            </a:r>
            <a:r>
              <a:rPr lang="en"/>
              <a:t>is an online digital repository where researchers can preserve and share their research output i.e. figures, datasets, images and videos. </a:t>
            </a:r>
            <a:endParaRPr/>
          </a:p>
          <a:p>
            <a:pPr marL="457200" lvl="0" indent="-342900" algn="l" rtl="0">
              <a:lnSpc>
                <a:spcPct val="115000"/>
              </a:lnSpc>
              <a:spcBef>
                <a:spcPts val="0"/>
              </a:spcBef>
              <a:spcAft>
                <a:spcPts val="0"/>
              </a:spcAft>
              <a:buSzPts val="1800"/>
              <a:buChar char="●"/>
            </a:pPr>
            <a:r>
              <a:rPr lang="en" b="1"/>
              <a:t>Dryad</a:t>
            </a:r>
            <a:r>
              <a:rPr lang="en"/>
              <a:t> - is a curated a general-purpose repository that makes the data undisclosed in scientific publications discoverable, freely reusable and citable</a:t>
            </a:r>
            <a:endParaRPr/>
          </a:p>
          <a:p>
            <a:pPr marL="457200" lvl="0" indent="-342900" algn="l" rtl="0">
              <a:lnSpc>
                <a:spcPct val="115000"/>
              </a:lnSpc>
              <a:spcBef>
                <a:spcPts val="0"/>
              </a:spcBef>
              <a:spcAft>
                <a:spcPts val="0"/>
              </a:spcAft>
              <a:buSzPts val="1800"/>
              <a:buChar char="●"/>
            </a:pPr>
            <a:r>
              <a:rPr lang="en" b="1"/>
              <a:t>Dataverse</a:t>
            </a:r>
            <a:r>
              <a:rPr lang="en"/>
              <a:t> -  is an open source web application to share, preserve, cite, explore and analyze research data. Dataverse repository hosts multiple dataverses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How I’ve practiced Open Science...</a:t>
            </a:r>
            <a:endParaRPr/>
          </a:p>
        </p:txBody>
      </p:sp>
      <p:sp>
        <p:nvSpPr>
          <p:cNvPr id="258" name="Google Shape;258;p4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F1000: </a:t>
            </a:r>
            <a:r>
              <a:rPr lang="en" u="sng">
                <a:solidFill>
                  <a:schemeClr val="hlink"/>
                </a:solidFill>
                <a:hlinkClick r:id="rId3"/>
              </a:rPr>
              <a:t>https://f1000research.com/articles/4-1429/v2</a:t>
            </a:r>
            <a:r>
              <a:rPr lang="en"/>
              <a:t> </a:t>
            </a:r>
            <a:endParaRPr/>
          </a:p>
          <a:p>
            <a:pPr marL="0" lvl="0" indent="0" algn="l" rtl="0">
              <a:lnSpc>
                <a:spcPct val="115000"/>
              </a:lnSpc>
              <a:spcBef>
                <a:spcPts val="1600"/>
              </a:spcBef>
              <a:spcAft>
                <a:spcPts val="0"/>
              </a:spcAft>
              <a:buSzPts val="1800"/>
              <a:buNone/>
            </a:pPr>
            <a:r>
              <a:rPr lang="en"/>
              <a:t>Jupyter: </a:t>
            </a:r>
            <a:r>
              <a:rPr lang="en" u="sng">
                <a:solidFill>
                  <a:schemeClr val="hlink"/>
                </a:solidFill>
                <a:hlinkClick r:id="rId4"/>
              </a:rPr>
              <a:t>https://github.com/kipkurui/MARS_Evaluation/blob/master/MARS_Evaluation/Complete_Analysis-MARS_Evaluation.ipynb</a:t>
            </a:r>
            <a:r>
              <a:rPr lang="en"/>
              <a:t> </a:t>
            </a:r>
            <a:endParaRPr/>
          </a:p>
          <a:p>
            <a:pPr marL="0" lvl="0" indent="0" algn="l" rtl="0">
              <a:lnSpc>
                <a:spcPct val="115000"/>
              </a:lnSpc>
              <a:spcBef>
                <a:spcPts val="1600"/>
              </a:spcBef>
              <a:spcAft>
                <a:spcPts val="0"/>
              </a:spcAft>
              <a:buSzPts val="1800"/>
              <a:buNone/>
            </a:pPr>
            <a:r>
              <a:rPr lang="en"/>
              <a:t>BioRxiv: </a:t>
            </a:r>
            <a:r>
              <a:rPr lang="en" u="sng">
                <a:solidFill>
                  <a:schemeClr val="hlink"/>
                </a:solidFill>
                <a:hlinkClick r:id="rId5"/>
              </a:rPr>
              <a:t>https://www.biorxiv.org/content/early/2016/11/14/065615</a:t>
            </a:r>
            <a:r>
              <a:rPr lang="en"/>
              <a:t> </a:t>
            </a:r>
            <a:endParaRPr/>
          </a:p>
          <a:p>
            <a:pPr marL="0" lvl="0" indent="0" algn="l" rtl="0">
              <a:lnSpc>
                <a:spcPct val="115000"/>
              </a:lnSpc>
              <a:spcBef>
                <a:spcPts val="1600"/>
              </a:spcBef>
              <a:spcAft>
                <a:spcPts val="1600"/>
              </a:spcAft>
              <a:buSzPts val="1800"/>
              <a:buNone/>
            </a:pPr>
            <a:r>
              <a:rPr lang="en"/>
              <a:t>Zenodo: </a:t>
            </a:r>
            <a:r>
              <a:rPr lang="en" u="sng">
                <a:solidFill>
                  <a:schemeClr val="hlink"/>
                </a:solidFill>
                <a:hlinkClick r:id="rId6"/>
              </a:rPr>
              <a:t>https://zenodo.org/record/46440#.WweEXe6FOM8</a:t>
            </a:r>
            <a:r>
              <a:rPr lang="en"/>
              <a:t> </a:t>
            </a: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600"/>
              <a:t>Open Science in Bioinformatics</a:t>
            </a:r>
            <a:endParaRPr sz="4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5"/>
          <p:cNvSpPr txBox="1">
            <a:spLocks noGrp="1"/>
          </p:cNvSpPr>
          <p:nvPr>
            <p:ph type="title"/>
          </p:nvPr>
        </p:nvSpPr>
        <p:spPr>
          <a:xfrm>
            <a:off x="490250" y="526350"/>
            <a:ext cx="8404800" cy="409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400"/>
              <a:buNone/>
            </a:pPr>
            <a:r>
              <a:rPr lang="en" sz="3600"/>
              <a:t>Bioinformatics is becoming a Data Science, therefore, Open Science Tools should be adopted. </a:t>
            </a:r>
            <a:endParaRPr sz="3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6"/>
          <p:cNvPicPr preferRelativeResize="0"/>
          <p:nvPr/>
        </p:nvPicPr>
        <p:blipFill rotWithShape="1">
          <a:blip r:embed="rId3">
            <a:alphaModFix/>
          </a:blip>
          <a:srcRect/>
          <a:stretch/>
        </p:blipFill>
        <p:spPr>
          <a:xfrm>
            <a:off x="1053850" y="205450"/>
            <a:ext cx="6076950" cy="4562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But some specific ones exist...</a:t>
            </a:r>
            <a:endParaRPr/>
          </a:p>
        </p:txBody>
      </p:sp>
      <p:pic>
        <p:nvPicPr>
          <p:cNvPr id="279" name="Google Shape;279;p47"/>
          <p:cNvPicPr preferRelativeResize="0"/>
          <p:nvPr/>
        </p:nvPicPr>
        <p:blipFill rotWithShape="1">
          <a:blip r:embed="rId3">
            <a:alphaModFix/>
          </a:blip>
          <a:srcRect/>
          <a:stretch/>
        </p:blipFill>
        <p:spPr>
          <a:xfrm>
            <a:off x="352525" y="1325000"/>
            <a:ext cx="3102676" cy="1097574"/>
          </a:xfrm>
          <a:prstGeom prst="rect">
            <a:avLst/>
          </a:prstGeom>
          <a:noFill/>
          <a:ln>
            <a:noFill/>
          </a:ln>
        </p:spPr>
      </p:pic>
      <p:pic>
        <p:nvPicPr>
          <p:cNvPr id="280" name="Google Shape;280;p47"/>
          <p:cNvPicPr preferRelativeResize="0"/>
          <p:nvPr/>
        </p:nvPicPr>
        <p:blipFill rotWithShape="1">
          <a:blip r:embed="rId4">
            <a:alphaModFix/>
          </a:blip>
          <a:srcRect/>
          <a:stretch/>
        </p:blipFill>
        <p:spPr>
          <a:xfrm>
            <a:off x="3690000" y="859825"/>
            <a:ext cx="2977250" cy="1711925"/>
          </a:xfrm>
          <a:prstGeom prst="rect">
            <a:avLst/>
          </a:prstGeom>
          <a:noFill/>
          <a:ln>
            <a:noFill/>
          </a:ln>
        </p:spPr>
      </p:pic>
      <p:pic>
        <p:nvPicPr>
          <p:cNvPr id="281" name="Google Shape;281;p47"/>
          <p:cNvPicPr preferRelativeResize="0"/>
          <p:nvPr/>
        </p:nvPicPr>
        <p:blipFill rotWithShape="1">
          <a:blip r:embed="rId5">
            <a:alphaModFix/>
          </a:blip>
          <a:srcRect/>
          <a:stretch/>
        </p:blipFill>
        <p:spPr>
          <a:xfrm>
            <a:off x="138150" y="3111124"/>
            <a:ext cx="3783000" cy="997800"/>
          </a:xfrm>
          <a:prstGeom prst="rect">
            <a:avLst/>
          </a:prstGeom>
          <a:noFill/>
          <a:ln>
            <a:noFill/>
          </a:ln>
        </p:spPr>
      </p:pic>
      <p:pic>
        <p:nvPicPr>
          <p:cNvPr id="282" name="Google Shape;282;p47"/>
          <p:cNvPicPr preferRelativeResize="0"/>
          <p:nvPr/>
        </p:nvPicPr>
        <p:blipFill rotWithShape="1">
          <a:blip r:embed="rId6">
            <a:alphaModFix/>
          </a:blip>
          <a:srcRect/>
          <a:stretch/>
        </p:blipFill>
        <p:spPr>
          <a:xfrm>
            <a:off x="4047100" y="2774275"/>
            <a:ext cx="2457450" cy="1866900"/>
          </a:xfrm>
          <a:prstGeom prst="rect">
            <a:avLst/>
          </a:prstGeom>
          <a:noFill/>
          <a:ln>
            <a:noFill/>
          </a:ln>
        </p:spPr>
      </p:pic>
      <p:pic>
        <p:nvPicPr>
          <p:cNvPr id="283" name="Google Shape;283;p47"/>
          <p:cNvPicPr preferRelativeResize="0"/>
          <p:nvPr/>
        </p:nvPicPr>
        <p:blipFill rotWithShape="1">
          <a:blip r:embed="rId7">
            <a:alphaModFix/>
          </a:blip>
          <a:srcRect/>
          <a:stretch/>
        </p:blipFill>
        <p:spPr>
          <a:xfrm>
            <a:off x="6376638" y="162750"/>
            <a:ext cx="2333625" cy="1962150"/>
          </a:xfrm>
          <a:prstGeom prst="rect">
            <a:avLst/>
          </a:prstGeom>
          <a:noFill/>
          <a:ln>
            <a:noFill/>
          </a:ln>
        </p:spPr>
      </p:pic>
      <p:pic>
        <p:nvPicPr>
          <p:cNvPr id="284" name="Google Shape;284;p47" title="Singularity"/>
          <p:cNvPicPr preferRelativeResize="0"/>
          <p:nvPr/>
        </p:nvPicPr>
        <p:blipFill rotWithShape="1">
          <a:blip r:embed="rId8">
            <a:alphaModFix/>
          </a:blip>
          <a:srcRect/>
          <a:stretch/>
        </p:blipFill>
        <p:spPr>
          <a:xfrm>
            <a:off x="6630500" y="2193975"/>
            <a:ext cx="2266950" cy="2266950"/>
          </a:xfrm>
          <a:prstGeom prst="rect">
            <a:avLst/>
          </a:prstGeom>
          <a:noFill/>
          <a:ln>
            <a:noFill/>
          </a:ln>
        </p:spPr>
      </p:pic>
      <p:sp>
        <p:nvSpPr>
          <p:cNvPr id="285" name="Google Shape;285;p47"/>
          <p:cNvSpPr txBox="1"/>
          <p:nvPr/>
        </p:nvSpPr>
        <p:spPr>
          <a:xfrm>
            <a:off x="7137300" y="4307400"/>
            <a:ext cx="2006700" cy="60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Singularity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48"/>
          <p:cNvPicPr preferRelativeResize="0"/>
          <p:nvPr/>
        </p:nvPicPr>
        <p:blipFill rotWithShape="1">
          <a:blip r:embed="rId3">
            <a:alphaModFix/>
          </a:blip>
          <a:srcRect/>
          <a:stretch/>
        </p:blipFill>
        <p:spPr>
          <a:xfrm>
            <a:off x="2100862" y="667000"/>
            <a:ext cx="4942275" cy="3710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There is Protocol.io for experimental biologists</a:t>
            </a:r>
            <a:endParaRPr/>
          </a:p>
        </p:txBody>
      </p:sp>
      <p:sp>
        <p:nvSpPr>
          <p:cNvPr id="296" name="Google Shape;296;p49"/>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a:p>
            <a:pPr marL="0" lvl="0" indent="0" algn="l" rtl="0">
              <a:lnSpc>
                <a:spcPct val="115000"/>
              </a:lnSpc>
              <a:spcBef>
                <a:spcPts val="1600"/>
              </a:spcBef>
              <a:spcAft>
                <a:spcPts val="1600"/>
              </a:spcAft>
              <a:buSzPts val="1800"/>
              <a:buNone/>
            </a:pPr>
            <a:endParaRPr/>
          </a:p>
        </p:txBody>
      </p:sp>
      <p:pic>
        <p:nvPicPr>
          <p:cNvPr id="297" name="Google Shape;297;p49"/>
          <p:cNvPicPr preferRelativeResize="0"/>
          <p:nvPr/>
        </p:nvPicPr>
        <p:blipFill rotWithShape="1">
          <a:blip r:embed="rId3">
            <a:alphaModFix/>
          </a:blip>
          <a:srcRect b="16394"/>
          <a:stretch/>
        </p:blipFill>
        <p:spPr>
          <a:xfrm>
            <a:off x="1381650" y="1152475"/>
            <a:ext cx="5890400" cy="341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To learn more about Open Science...</a:t>
            </a:r>
            <a:endParaRPr/>
          </a:p>
        </p:txBody>
      </p:sp>
      <p:sp>
        <p:nvSpPr>
          <p:cNvPr id="303" name="Google Shape;303;p50"/>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a:p>
            <a:pPr marL="457200" lvl="0" indent="-342900" algn="l" rtl="0">
              <a:lnSpc>
                <a:spcPct val="115000"/>
              </a:lnSpc>
              <a:spcBef>
                <a:spcPts val="1600"/>
              </a:spcBef>
              <a:spcAft>
                <a:spcPts val="0"/>
              </a:spcAft>
              <a:buSzPts val="1800"/>
              <a:buChar char="●"/>
            </a:pPr>
            <a:r>
              <a:rPr lang="en"/>
              <a:t>Open Science Handbook: </a:t>
            </a:r>
            <a:r>
              <a:rPr lang="en" sz="1400" u="sng">
                <a:solidFill>
                  <a:schemeClr val="hlink"/>
                </a:solidFill>
                <a:hlinkClick r:id="rId3"/>
              </a:rPr>
              <a:t>https://open-science-training-handbook.gitbooks.io/book/content/</a:t>
            </a:r>
            <a:r>
              <a:rPr lang="en" sz="1400"/>
              <a:t> </a:t>
            </a:r>
            <a:endParaRPr sz="1400"/>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Char char="●"/>
            </a:pPr>
            <a:r>
              <a:rPr lang="en"/>
              <a:t>What, exactly, is open science?: </a:t>
            </a:r>
            <a:r>
              <a:rPr lang="en" sz="1400" u="sng">
                <a:solidFill>
                  <a:schemeClr val="hlink"/>
                </a:solidFill>
                <a:hlinkClick r:id="rId4"/>
              </a:rPr>
              <a:t>http://openscience.org/what-exactly-is-open-science/</a:t>
            </a:r>
            <a:r>
              <a:rPr lang="en" sz="1400"/>
              <a:t> </a:t>
            </a:r>
            <a:endParaRPr sz="1400"/>
          </a:p>
          <a:p>
            <a:pPr marL="0" lvl="0" indent="0" algn="l" rtl="0">
              <a:lnSpc>
                <a:spcPct val="115000"/>
              </a:lnSpc>
              <a:spcBef>
                <a:spcPts val="1600"/>
              </a:spcBef>
              <a:spcAft>
                <a:spcPts val="0"/>
              </a:spcAft>
              <a:buSzPts val="1800"/>
              <a:buNone/>
            </a:pPr>
            <a:endParaRPr/>
          </a:p>
          <a:p>
            <a:pPr marL="457200" lvl="0" indent="-342900" algn="l" rtl="0">
              <a:lnSpc>
                <a:spcPct val="115000"/>
              </a:lnSpc>
              <a:spcBef>
                <a:spcPts val="1600"/>
              </a:spcBef>
              <a:spcAft>
                <a:spcPts val="0"/>
              </a:spcAft>
              <a:buSzPts val="1800"/>
              <a:buChar char="●"/>
            </a:pPr>
            <a:r>
              <a:rPr lang="en"/>
              <a:t>How open science helps researchers succeed: </a:t>
            </a:r>
            <a:r>
              <a:rPr lang="en" sz="1200" u="sng">
                <a:solidFill>
                  <a:schemeClr val="hlink"/>
                </a:solidFill>
                <a:hlinkClick r:id="rId5"/>
              </a:rPr>
              <a:t>https://elifesciences.org/articles/16800#abstract</a:t>
            </a:r>
            <a:r>
              <a:rPr lang="en" sz="1200"/>
              <a:t> </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4800"/>
              <a:t>Our hope is that...</a:t>
            </a:r>
            <a:endParaRPr sz="4800"/>
          </a:p>
        </p:txBody>
      </p:sp>
      <p:sp>
        <p:nvSpPr>
          <p:cNvPr id="309" name="Google Shape;309;p5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2400" b="1">
                <a:solidFill>
                  <a:srgbClr val="0B5394"/>
                </a:solidFill>
                <a:latin typeface="PT Sans Narrow"/>
                <a:ea typeface="PT Sans Narrow"/>
                <a:cs typeface="PT Sans Narrow"/>
                <a:sym typeface="PT Sans Narrow"/>
              </a:rPr>
              <a:t>“Future generations [will] look on the term “open science” as a tautology – a throwback from an era before science woke up. </a:t>
            </a:r>
            <a:endParaRPr sz="2400" b="1">
              <a:solidFill>
                <a:srgbClr val="0B5394"/>
              </a:solidFill>
              <a:latin typeface="PT Sans Narrow"/>
              <a:ea typeface="PT Sans Narrow"/>
              <a:cs typeface="PT Sans Narrow"/>
              <a:sym typeface="PT Sans Narrow"/>
            </a:endParaRPr>
          </a:p>
          <a:p>
            <a:pPr marL="0" lvl="0" indent="0" algn="ctr" rtl="0">
              <a:lnSpc>
                <a:spcPct val="100000"/>
              </a:lnSpc>
              <a:spcBef>
                <a:spcPts val="0"/>
              </a:spcBef>
              <a:spcAft>
                <a:spcPts val="0"/>
              </a:spcAft>
              <a:buSzPts val="1800"/>
              <a:buNone/>
            </a:pPr>
            <a:endParaRPr sz="2400" b="1">
              <a:solidFill>
                <a:srgbClr val="0B5394"/>
              </a:solidFill>
              <a:latin typeface="PT Sans Narrow"/>
              <a:ea typeface="PT Sans Narrow"/>
              <a:cs typeface="PT Sans Narrow"/>
              <a:sym typeface="PT Sans Narrow"/>
            </a:endParaRPr>
          </a:p>
          <a:p>
            <a:pPr marL="0" lvl="0" indent="0" algn="ctr" rtl="0">
              <a:lnSpc>
                <a:spcPct val="100000"/>
              </a:lnSpc>
              <a:spcBef>
                <a:spcPts val="0"/>
              </a:spcBef>
              <a:spcAft>
                <a:spcPts val="0"/>
              </a:spcAft>
              <a:buSzPts val="1800"/>
              <a:buNone/>
            </a:pPr>
            <a:r>
              <a:rPr lang="en" sz="2400" b="1">
                <a:solidFill>
                  <a:srgbClr val="0B5394"/>
                </a:solidFill>
                <a:highlight>
                  <a:srgbClr val="FFE599"/>
                </a:highlight>
                <a:latin typeface="PT Sans Narrow"/>
                <a:ea typeface="PT Sans Narrow"/>
                <a:cs typeface="PT Sans Narrow"/>
                <a:sym typeface="PT Sans Narrow"/>
              </a:rPr>
              <a:t>“Open science” will simply become known as science, </a:t>
            </a:r>
            <a:endParaRPr sz="2400" b="1">
              <a:solidFill>
                <a:srgbClr val="0B5394"/>
              </a:solidFill>
              <a:highlight>
                <a:srgbClr val="FFE599"/>
              </a:highlight>
              <a:latin typeface="PT Sans Narrow"/>
              <a:ea typeface="PT Sans Narrow"/>
              <a:cs typeface="PT Sans Narrow"/>
              <a:sym typeface="PT Sans Narrow"/>
            </a:endParaRPr>
          </a:p>
          <a:p>
            <a:pPr marL="0" lvl="0" indent="0" algn="ctr" rtl="0">
              <a:lnSpc>
                <a:spcPct val="100000"/>
              </a:lnSpc>
              <a:spcBef>
                <a:spcPts val="0"/>
              </a:spcBef>
              <a:spcAft>
                <a:spcPts val="0"/>
              </a:spcAft>
              <a:buSzPts val="1800"/>
              <a:buNone/>
            </a:pPr>
            <a:endParaRPr sz="2400" b="1">
              <a:solidFill>
                <a:srgbClr val="0B5394"/>
              </a:solidFill>
              <a:latin typeface="PT Sans Narrow"/>
              <a:ea typeface="PT Sans Narrow"/>
              <a:cs typeface="PT Sans Narrow"/>
              <a:sym typeface="PT Sans Narrow"/>
            </a:endParaRPr>
          </a:p>
          <a:p>
            <a:pPr marL="0" lvl="0" indent="0" algn="ctr" rtl="0">
              <a:lnSpc>
                <a:spcPct val="100000"/>
              </a:lnSpc>
              <a:spcBef>
                <a:spcPts val="0"/>
              </a:spcBef>
              <a:spcAft>
                <a:spcPts val="0"/>
              </a:spcAft>
              <a:buSzPts val="1800"/>
              <a:buNone/>
            </a:pPr>
            <a:r>
              <a:rPr lang="en" sz="2400" b="1">
                <a:solidFill>
                  <a:srgbClr val="0B5394"/>
                </a:solidFill>
                <a:latin typeface="PT Sans Narrow"/>
                <a:ea typeface="PT Sans Narrow"/>
                <a:cs typeface="PT Sans Narrow"/>
                <a:sym typeface="PT Sans Narrow"/>
              </a:rPr>
              <a:t>and the closed, secretive practices that define our current culture will seem as primitive to them as alchemy is to us.”</a:t>
            </a:r>
            <a:endParaRPr sz="2400" b="1">
              <a:solidFill>
                <a:srgbClr val="0B5394"/>
              </a:solidFill>
              <a:latin typeface="PT Sans Narrow"/>
              <a:ea typeface="PT Sans Narrow"/>
              <a:cs typeface="PT Sans Narrow"/>
              <a:sym typeface="PT Sans Narrow"/>
            </a:endParaRPr>
          </a:p>
          <a:p>
            <a:pPr marL="0" lvl="0" indent="0" algn="ctr" rtl="0">
              <a:lnSpc>
                <a:spcPct val="100000"/>
              </a:lnSpc>
              <a:spcBef>
                <a:spcPts val="0"/>
              </a:spcBef>
              <a:spcAft>
                <a:spcPts val="0"/>
              </a:spcAft>
              <a:buSzPts val="1800"/>
              <a:buNone/>
            </a:pPr>
            <a:endParaRPr b="1">
              <a:solidFill>
                <a:srgbClr val="0B5394"/>
              </a:solidFill>
              <a:latin typeface="PT Sans Narrow"/>
              <a:ea typeface="PT Sans Narrow"/>
              <a:cs typeface="PT Sans Narrow"/>
              <a:sym typeface="PT Sans Narrow"/>
            </a:endParaRPr>
          </a:p>
          <a:p>
            <a:pPr marL="0" lvl="0" indent="0" algn="ctr" rtl="0">
              <a:lnSpc>
                <a:spcPct val="100000"/>
              </a:lnSpc>
              <a:spcBef>
                <a:spcPts val="0"/>
              </a:spcBef>
              <a:spcAft>
                <a:spcPts val="0"/>
              </a:spcAft>
              <a:buSzPts val="1800"/>
              <a:buNone/>
            </a:pPr>
            <a:r>
              <a:rPr lang="en" b="1">
                <a:solidFill>
                  <a:srgbClr val="0B5394"/>
                </a:solidFill>
                <a:latin typeface="PT Sans Narrow"/>
                <a:ea typeface="PT Sans Narrow"/>
                <a:cs typeface="PT Sans Narrow"/>
                <a:sym typeface="PT Sans Narrow"/>
              </a:rPr>
              <a:t>-- Brian Nosek and Chris Chambers</a:t>
            </a:r>
            <a:endParaRPr sz="2800" b="1">
              <a:solidFill>
                <a:srgbClr val="0B5394"/>
              </a:solidFill>
              <a:latin typeface="PT Sans Narrow"/>
              <a:ea typeface="PT Sans Narrow"/>
              <a:cs typeface="PT Sans Narrow"/>
              <a:sym typeface="PT Sans Na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body" idx="1"/>
          </p:nvPr>
        </p:nvSpPr>
        <p:spPr>
          <a:xfrm>
            <a:off x="265775" y="863550"/>
            <a:ext cx="8520600" cy="341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sz="2400" b="1">
                <a:solidFill>
                  <a:srgbClr val="000000"/>
                </a:solidFill>
                <a:latin typeface="Arial"/>
                <a:ea typeface="Arial"/>
                <a:cs typeface="Arial"/>
                <a:sym typeface="Arial"/>
              </a:rPr>
              <a:t>Open Science</a:t>
            </a:r>
            <a:r>
              <a:rPr lang="en" sz="2400">
                <a:solidFill>
                  <a:srgbClr val="000000"/>
                </a:solidFill>
                <a:latin typeface="Arial"/>
                <a:ea typeface="Arial"/>
                <a:cs typeface="Arial"/>
                <a:sym typeface="Arial"/>
              </a:rPr>
              <a:t> is the practice of </a:t>
            </a:r>
            <a:r>
              <a:rPr lang="en" sz="2400" b="1">
                <a:solidFill>
                  <a:srgbClr val="000000"/>
                </a:solidFill>
                <a:latin typeface="Arial"/>
                <a:ea typeface="Arial"/>
                <a:cs typeface="Arial"/>
                <a:sym typeface="Arial"/>
              </a:rPr>
              <a:t>science</a:t>
            </a:r>
            <a:r>
              <a:rPr lang="en" sz="2400">
                <a:solidFill>
                  <a:srgbClr val="000000"/>
                </a:solidFill>
                <a:latin typeface="Arial"/>
                <a:ea typeface="Arial"/>
                <a:cs typeface="Arial"/>
                <a:sym typeface="Arial"/>
              </a:rPr>
              <a:t> in such a way that others can </a:t>
            </a:r>
            <a:r>
              <a:rPr lang="en" sz="2400" b="1">
                <a:solidFill>
                  <a:srgbClr val="000000"/>
                </a:solidFill>
                <a:latin typeface="Arial"/>
                <a:ea typeface="Arial"/>
                <a:cs typeface="Arial"/>
                <a:sym typeface="Arial"/>
              </a:rPr>
              <a:t>collaborate </a:t>
            </a:r>
            <a:r>
              <a:rPr lang="en" sz="2400">
                <a:solidFill>
                  <a:srgbClr val="000000"/>
                </a:solidFill>
                <a:latin typeface="Arial"/>
                <a:ea typeface="Arial"/>
                <a:cs typeface="Arial"/>
                <a:sym typeface="Arial"/>
              </a:rPr>
              <a:t>and </a:t>
            </a:r>
            <a:r>
              <a:rPr lang="en" sz="2400" b="1">
                <a:solidFill>
                  <a:srgbClr val="000000"/>
                </a:solidFill>
                <a:latin typeface="Arial"/>
                <a:ea typeface="Arial"/>
                <a:cs typeface="Arial"/>
                <a:sym typeface="Arial"/>
              </a:rPr>
              <a:t>contribute</a:t>
            </a:r>
            <a:r>
              <a:rPr lang="en" sz="2400">
                <a:solidFill>
                  <a:srgbClr val="000000"/>
                </a:solidFill>
                <a:latin typeface="Arial"/>
                <a:ea typeface="Arial"/>
                <a:cs typeface="Arial"/>
                <a:sym typeface="Arial"/>
              </a:rPr>
              <a:t>, where </a:t>
            </a:r>
            <a:r>
              <a:rPr lang="en" sz="2400" u="sng">
                <a:solidFill>
                  <a:srgbClr val="000000"/>
                </a:solidFill>
                <a:latin typeface="Arial"/>
                <a:ea typeface="Arial"/>
                <a:cs typeface="Arial"/>
                <a:sym typeface="Arial"/>
              </a:rPr>
              <a:t>research data</a:t>
            </a:r>
            <a:r>
              <a:rPr lang="en" sz="2400">
                <a:solidFill>
                  <a:srgbClr val="000000"/>
                </a:solidFill>
                <a:latin typeface="Arial"/>
                <a:ea typeface="Arial"/>
                <a:cs typeface="Arial"/>
                <a:sym typeface="Arial"/>
              </a:rPr>
              <a:t>, </a:t>
            </a:r>
            <a:r>
              <a:rPr lang="en" sz="2400" u="sng">
                <a:solidFill>
                  <a:srgbClr val="000000"/>
                </a:solidFill>
                <a:latin typeface="Arial"/>
                <a:ea typeface="Arial"/>
                <a:cs typeface="Arial"/>
                <a:sym typeface="Arial"/>
              </a:rPr>
              <a:t>lab notes</a:t>
            </a:r>
            <a:r>
              <a:rPr lang="en" sz="2400">
                <a:solidFill>
                  <a:srgbClr val="000000"/>
                </a:solidFill>
                <a:latin typeface="Arial"/>
                <a:ea typeface="Arial"/>
                <a:cs typeface="Arial"/>
                <a:sym typeface="Arial"/>
              </a:rPr>
              <a:t> and other research processes are </a:t>
            </a:r>
            <a:r>
              <a:rPr lang="en" sz="2400" b="1">
                <a:solidFill>
                  <a:srgbClr val="000000"/>
                </a:solidFill>
                <a:latin typeface="Arial"/>
                <a:ea typeface="Arial"/>
                <a:cs typeface="Arial"/>
                <a:sym typeface="Arial"/>
              </a:rPr>
              <a:t>freely available</a:t>
            </a:r>
            <a:r>
              <a:rPr lang="en" sz="2400">
                <a:solidFill>
                  <a:srgbClr val="000000"/>
                </a:solidFill>
                <a:latin typeface="Arial"/>
                <a:ea typeface="Arial"/>
                <a:cs typeface="Arial"/>
                <a:sym typeface="Arial"/>
              </a:rPr>
              <a:t>, under terms that enable </a:t>
            </a:r>
            <a:r>
              <a:rPr lang="en" sz="2400" b="1">
                <a:solidFill>
                  <a:srgbClr val="980000"/>
                </a:solidFill>
                <a:latin typeface="Arial"/>
                <a:ea typeface="Arial"/>
                <a:cs typeface="Arial"/>
                <a:sym typeface="Arial"/>
              </a:rPr>
              <a:t>reuse</a:t>
            </a:r>
            <a:r>
              <a:rPr lang="en" sz="2400">
                <a:solidFill>
                  <a:srgbClr val="000000"/>
                </a:solidFill>
                <a:latin typeface="Arial"/>
                <a:ea typeface="Arial"/>
                <a:cs typeface="Arial"/>
                <a:sym typeface="Arial"/>
              </a:rPr>
              <a:t>, </a:t>
            </a:r>
            <a:r>
              <a:rPr lang="en" sz="2400" b="1">
                <a:solidFill>
                  <a:srgbClr val="980000"/>
                </a:solidFill>
                <a:latin typeface="Arial"/>
                <a:ea typeface="Arial"/>
                <a:cs typeface="Arial"/>
                <a:sym typeface="Arial"/>
              </a:rPr>
              <a:t>redistribution </a:t>
            </a:r>
            <a:r>
              <a:rPr lang="en" sz="2400">
                <a:solidFill>
                  <a:srgbClr val="000000"/>
                </a:solidFill>
                <a:latin typeface="Arial"/>
                <a:ea typeface="Arial"/>
                <a:cs typeface="Arial"/>
                <a:sym typeface="Arial"/>
              </a:rPr>
              <a:t>and </a:t>
            </a:r>
            <a:r>
              <a:rPr lang="en" sz="2400" b="1">
                <a:solidFill>
                  <a:srgbClr val="980000"/>
                </a:solidFill>
                <a:latin typeface="Arial"/>
                <a:ea typeface="Arial"/>
                <a:cs typeface="Arial"/>
                <a:sym typeface="Arial"/>
              </a:rPr>
              <a:t>reproduction </a:t>
            </a:r>
            <a:r>
              <a:rPr lang="en" sz="2400">
                <a:solidFill>
                  <a:srgbClr val="000000"/>
                </a:solidFill>
                <a:latin typeface="Arial"/>
                <a:ea typeface="Arial"/>
                <a:cs typeface="Arial"/>
                <a:sym typeface="Arial"/>
              </a:rPr>
              <a:t>of the </a:t>
            </a:r>
            <a:r>
              <a:rPr lang="en" sz="2400" u="sng">
                <a:solidFill>
                  <a:srgbClr val="000000"/>
                </a:solidFill>
                <a:latin typeface="Arial"/>
                <a:ea typeface="Arial"/>
                <a:cs typeface="Arial"/>
                <a:sym typeface="Arial"/>
              </a:rPr>
              <a:t>research </a:t>
            </a:r>
            <a:r>
              <a:rPr lang="en" sz="2400">
                <a:solidFill>
                  <a:srgbClr val="000000"/>
                </a:solidFill>
                <a:latin typeface="Arial"/>
                <a:ea typeface="Arial"/>
                <a:cs typeface="Arial"/>
                <a:sym typeface="Arial"/>
              </a:rPr>
              <a:t>and its underlying </a:t>
            </a:r>
            <a:r>
              <a:rPr lang="en" sz="2400" u="sng">
                <a:solidFill>
                  <a:srgbClr val="000000"/>
                </a:solidFill>
                <a:latin typeface="Arial"/>
                <a:ea typeface="Arial"/>
                <a:cs typeface="Arial"/>
                <a:sym typeface="Arial"/>
              </a:rPr>
              <a:t>data </a:t>
            </a:r>
            <a:r>
              <a:rPr lang="en" sz="2400">
                <a:solidFill>
                  <a:srgbClr val="000000"/>
                </a:solidFill>
                <a:latin typeface="Arial"/>
                <a:ea typeface="Arial"/>
                <a:cs typeface="Arial"/>
                <a:sym typeface="Arial"/>
              </a:rPr>
              <a:t>and </a:t>
            </a:r>
            <a:r>
              <a:rPr lang="en" sz="2400" u="sng">
                <a:solidFill>
                  <a:srgbClr val="000000"/>
                </a:solidFill>
                <a:latin typeface="Arial"/>
                <a:ea typeface="Arial"/>
                <a:cs typeface="Arial"/>
                <a:sym typeface="Arial"/>
              </a:rPr>
              <a:t>methods</a:t>
            </a:r>
            <a:r>
              <a:rPr lang="en"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pPr marL="0" lvl="0" indent="0" algn="ctr" rtl="0">
              <a:lnSpc>
                <a:spcPct val="115000"/>
              </a:lnSpc>
              <a:spcBef>
                <a:spcPts val="1600"/>
              </a:spcBef>
              <a:spcAft>
                <a:spcPts val="1600"/>
              </a:spcAft>
              <a:buSzPts val="1800"/>
              <a:buNone/>
            </a:pPr>
            <a:r>
              <a:rPr lang="en" sz="1200">
                <a:solidFill>
                  <a:srgbClr val="000000"/>
                </a:solidFill>
                <a:latin typeface="Arial"/>
                <a:ea typeface="Arial"/>
                <a:cs typeface="Arial"/>
                <a:sym typeface="Arial"/>
              </a:rPr>
              <a:t>(</a:t>
            </a:r>
            <a:r>
              <a:rPr lang="en" sz="1200" u="sng">
                <a:solidFill>
                  <a:schemeClr val="hlink"/>
                </a:solidFill>
                <a:latin typeface="Arial"/>
                <a:ea typeface="Arial"/>
                <a:cs typeface="Arial"/>
                <a:sym typeface="Arial"/>
                <a:hlinkClick r:id="rId3"/>
              </a:rPr>
              <a:t>https://www.fosteropenscience.eu/foster-taxonomy/open-science-definition</a:t>
            </a: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a:stretch/>
        </p:blipFill>
        <p:spPr>
          <a:xfrm>
            <a:off x="599950" y="76775"/>
            <a:ext cx="7944100" cy="4596524"/>
          </a:xfrm>
          <a:prstGeom prst="rect">
            <a:avLst/>
          </a:prstGeom>
          <a:noFill/>
          <a:ln>
            <a:noFill/>
          </a:ln>
        </p:spPr>
      </p:pic>
      <p:sp>
        <p:nvSpPr>
          <p:cNvPr id="92" name="Google Shape;92;p17"/>
          <p:cNvSpPr txBox="1"/>
          <p:nvPr/>
        </p:nvSpPr>
        <p:spPr>
          <a:xfrm>
            <a:off x="2111150" y="4663700"/>
            <a:ext cx="4500600" cy="19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669100" y="297375"/>
            <a:ext cx="7912026" cy="4336450"/>
          </a:xfrm>
          <a:prstGeom prst="rect">
            <a:avLst/>
          </a:prstGeom>
          <a:noFill/>
          <a:ln>
            <a:noFill/>
          </a:ln>
        </p:spPr>
      </p:pic>
      <p:sp>
        <p:nvSpPr>
          <p:cNvPr id="98" name="Google Shape;98;p18"/>
          <p:cNvSpPr txBox="1"/>
          <p:nvPr/>
        </p:nvSpPr>
        <p:spPr>
          <a:xfrm>
            <a:off x="1752350" y="4173775"/>
            <a:ext cx="5384400" cy="3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4292E"/>
                </a:solidFill>
                <a:highlight>
                  <a:srgbClr val="FFFFFF"/>
                </a:highlight>
              </a:rPr>
              <a:t>(</a:t>
            </a:r>
            <a:r>
              <a:rPr lang="en" sz="1200" u="sng">
                <a:solidFill>
                  <a:srgbClr val="0366D6"/>
                </a:solidFill>
                <a:highlight>
                  <a:srgbClr val="FFFFFF"/>
                </a:highlight>
                <a:hlinkClick r:id="rId4"/>
              </a:rPr>
              <a:t>https://www.fosteropenscience.eu/content/what-open-science-introduction</a:t>
            </a:r>
            <a:r>
              <a:rPr lang="en" sz="1200">
                <a:solidFill>
                  <a:srgbClr val="24292E"/>
                </a:solidFill>
                <a:highlight>
                  <a:srgbClr val="FFFFFF"/>
                </a:highlight>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Why Open Science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body" idx="1"/>
          </p:nvPr>
        </p:nvSpPr>
        <p:spPr>
          <a:xfrm>
            <a:off x="186950" y="528725"/>
            <a:ext cx="8520600" cy="357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sz="2400">
                <a:solidFill>
                  <a:srgbClr val="000000"/>
                </a:solidFill>
              </a:rPr>
              <a:t>"When all researchers are aware of Open Science, and are trained, supported and guided at all career stages to practice Open Science, the potential is there to </a:t>
            </a:r>
            <a:r>
              <a:rPr lang="en" sz="2400" b="1">
                <a:solidFill>
                  <a:srgbClr val="000000"/>
                </a:solidFill>
              </a:rPr>
              <a:t>fundamentally change</a:t>
            </a:r>
            <a:r>
              <a:rPr lang="en" sz="2400">
                <a:solidFill>
                  <a:srgbClr val="000000"/>
                </a:solidFill>
              </a:rPr>
              <a:t> </a:t>
            </a:r>
            <a:r>
              <a:rPr lang="en" sz="2400" b="1">
                <a:solidFill>
                  <a:srgbClr val="000000"/>
                </a:solidFill>
              </a:rPr>
              <a:t>the way</a:t>
            </a:r>
            <a:r>
              <a:rPr lang="en" sz="2400">
                <a:solidFill>
                  <a:srgbClr val="000000"/>
                </a:solidFill>
              </a:rPr>
              <a:t> research is </a:t>
            </a:r>
            <a:r>
              <a:rPr lang="en" sz="2400" u="sng">
                <a:solidFill>
                  <a:srgbClr val="000000"/>
                </a:solidFill>
              </a:rPr>
              <a:t>performed </a:t>
            </a:r>
            <a:r>
              <a:rPr lang="en" sz="2400">
                <a:solidFill>
                  <a:srgbClr val="000000"/>
                </a:solidFill>
              </a:rPr>
              <a:t>and </a:t>
            </a:r>
            <a:r>
              <a:rPr lang="en" sz="2400" u="sng">
                <a:solidFill>
                  <a:srgbClr val="000000"/>
                </a:solidFill>
              </a:rPr>
              <a:t>disseminated</a:t>
            </a:r>
            <a:r>
              <a:rPr lang="en" sz="2400">
                <a:solidFill>
                  <a:srgbClr val="000000"/>
                </a:solidFill>
              </a:rPr>
              <a:t>, </a:t>
            </a:r>
            <a:r>
              <a:rPr lang="en" sz="2400" b="1">
                <a:solidFill>
                  <a:srgbClr val="000000"/>
                </a:solidFill>
              </a:rPr>
              <a:t>fostering a scientific ecosystem</a:t>
            </a:r>
            <a:r>
              <a:rPr lang="en" sz="2400">
                <a:solidFill>
                  <a:srgbClr val="000000"/>
                </a:solidFill>
              </a:rPr>
              <a:t> in which </a:t>
            </a:r>
            <a:r>
              <a:rPr lang="en" sz="2400" u="sng">
                <a:solidFill>
                  <a:srgbClr val="000000"/>
                </a:solidFill>
              </a:rPr>
              <a:t>research gains increased visibility</a:t>
            </a:r>
            <a:r>
              <a:rPr lang="en" sz="2400">
                <a:solidFill>
                  <a:srgbClr val="000000"/>
                </a:solidFill>
              </a:rPr>
              <a:t>, is </a:t>
            </a:r>
            <a:r>
              <a:rPr lang="en" sz="2400" u="sng">
                <a:solidFill>
                  <a:srgbClr val="000000"/>
                </a:solidFill>
              </a:rPr>
              <a:t>shared more efficiently</a:t>
            </a:r>
            <a:r>
              <a:rPr lang="en" sz="2400">
                <a:solidFill>
                  <a:srgbClr val="000000"/>
                </a:solidFill>
              </a:rPr>
              <a:t>, and is </a:t>
            </a:r>
            <a:r>
              <a:rPr lang="en" sz="2400" u="sng">
                <a:solidFill>
                  <a:srgbClr val="000000"/>
                </a:solidFill>
              </a:rPr>
              <a:t>performed with enhanced research integrity</a:t>
            </a:r>
            <a:r>
              <a:rPr lang="en" sz="2400">
                <a:solidFill>
                  <a:srgbClr val="000000"/>
                </a:solidFill>
              </a:rPr>
              <a:t>."</a:t>
            </a:r>
            <a:endParaRPr sz="2400">
              <a:solidFill>
                <a:srgbClr val="000000"/>
              </a:solidFill>
            </a:endParaRPr>
          </a:p>
          <a:p>
            <a:pPr marL="0" lvl="0" indent="0" algn="ctr" rtl="0">
              <a:lnSpc>
                <a:spcPct val="115000"/>
              </a:lnSpc>
              <a:spcBef>
                <a:spcPts val="1600"/>
              </a:spcBef>
              <a:spcAft>
                <a:spcPts val="1600"/>
              </a:spcAft>
              <a:buSzPts val="1800"/>
              <a:buNone/>
            </a:pPr>
            <a:r>
              <a:rPr lang="en" sz="2400">
                <a:solidFill>
                  <a:schemeClr val="hlink"/>
                </a:solidFill>
                <a:uFill>
                  <a:noFill/>
                </a:uFill>
                <a:hlinkClick r:id="rId3"/>
              </a:rPr>
              <a:t> </a:t>
            </a:r>
            <a:r>
              <a:rPr lang="en" sz="1400" u="sng">
                <a:solidFill>
                  <a:schemeClr val="hlink"/>
                </a:solidFill>
                <a:hlinkClick r:id="rId3"/>
              </a:rPr>
              <a:t>Open Science Skills Working Group Report</a:t>
            </a:r>
            <a:r>
              <a:rPr lang="en" sz="1400">
                <a:solidFill>
                  <a:srgbClr val="000000"/>
                </a:solidFill>
              </a:rPr>
              <a:t> (2017)</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3">
            <a:alphaModFix/>
          </a:blip>
          <a:srcRect l="1078" t="8349"/>
          <a:stretch/>
        </p:blipFill>
        <p:spPr>
          <a:xfrm>
            <a:off x="750300" y="220700"/>
            <a:ext cx="7327076" cy="4511324"/>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1274</Words>
  <Application>Microsoft Office PowerPoint</Application>
  <PresentationFormat>On-screen Show (16:9)</PresentationFormat>
  <Paragraphs>119</Paragraphs>
  <Slides>39</Slides>
  <Notes>39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PT Sans Narrow</vt:lpstr>
      <vt:lpstr>Open Sans</vt:lpstr>
      <vt:lpstr>Lato</vt:lpstr>
      <vt:lpstr>Tropic</vt:lpstr>
      <vt:lpstr>Open Science in Bioinformatics</vt:lpstr>
      <vt:lpstr>What to expect...</vt:lpstr>
      <vt:lpstr>What is Open Science ?</vt:lpstr>
      <vt:lpstr>PowerPoint Presentation</vt:lpstr>
      <vt:lpstr>PowerPoint Presentation</vt:lpstr>
      <vt:lpstr>PowerPoint Presentation</vt:lpstr>
      <vt:lpstr>Why Open Science ?</vt:lpstr>
      <vt:lpstr>PowerPoint Presentation</vt:lpstr>
      <vt:lpstr>PowerPoint Presentation</vt:lpstr>
      <vt:lpstr>PowerPoint Presentation</vt:lpstr>
      <vt:lpstr>Open Science is good for the researcher...</vt:lpstr>
      <vt:lpstr>Open Science Taxonomy</vt:lpstr>
      <vt:lpstr>PowerPoint Presentation</vt:lpstr>
      <vt:lpstr>PowerPoint Presentation</vt:lpstr>
      <vt:lpstr>Your Open Data should adhere to...</vt:lpstr>
      <vt:lpstr>The monster of Paywalls and Impact Factors...</vt:lpstr>
      <vt:lpstr>“When a measure becomes the target, it ceases to be a good measure” --Goodhart's Law</vt:lpstr>
      <vt:lpstr>The Irony...</vt:lpstr>
      <vt:lpstr>The Paper is the advertisement...</vt:lpstr>
      <vt:lpstr>PowerPoint Presentation</vt:lpstr>
      <vt:lpstr>What are your options?</vt:lpstr>
      <vt:lpstr>Some Great Options...</vt:lpstr>
      <vt:lpstr>But avoid Predatory Journals...</vt:lpstr>
      <vt:lpstr>Code is the Scholarship...</vt:lpstr>
      <vt:lpstr>Open Science Tools in Bioinformatics</vt:lpstr>
      <vt:lpstr>Git and GitHub</vt:lpstr>
      <vt:lpstr>RMarkdown</vt:lpstr>
      <vt:lpstr>Literate Programming: Jupyter Notebooks...</vt:lpstr>
      <vt:lpstr>Zenodo</vt:lpstr>
      <vt:lpstr>Data repositories</vt:lpstr>
      <vt:lpstr>How I’ve practiced Open Science...</vt:lpstr>
      <vt:lpstr>Open Science in Bioinformatics</vt:lpstr>
      <vt:lpstr>Bioinformatics is becoming a Data Science, therefore, Open Science Tools should be adopted. </vt:lpstr>
      <vt:lpstr>PowerPoint Presentation</vt:lpstr>
      <vt:lpstr>But some specific ones exist...</vt:lpstr>
      <vt:lpstr>PowerPoint Presentation</vt:lpstr>
      <vt:lpstr>There is Protocol.io for experimental biologists</vt:lpstr>
      <vt:lpstr>To learn more about Open Science...</vt:lpstr>
      <vt:lpstr>Our hope is that...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Science in Bioinformatics</dc:title>
  <dc:creator>user</dc:creator>
  <cp:lastModifiedBy>Tarekegn Fite, PhD student</cp:lastModifiedBy>
  <cp:revision>1</cp:revision>
  <dcterms:modified xsi:type="dcterms:W3CDTF">2019-06-10T06:43:35Z</dcterms:modified>
</cp:coreProperties>
</file>